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embeddedFontLst>
    <p:embeddedFont>
      <p:font typeface="MiSans" charset="-122" pitchFamily="34"/>
      <p:regular r:id="rId3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36"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jp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slideLayout" Target="../slideLayouts/slideLayout1.xml"/><Relationship Id="rId10"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jp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1.png"/><Relationship Id="rId3" Type="http://schemas.openxmlformats.org/officeDocument/2006/relationships/slideLayout" Target="../slideLayouts/slideLayout1.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jpg"/><Relationship Id="rId2" Type="http://schemas.openxmlformats.org/officeDocument/2006/relationships/image" Target="../media/image-28-1.jpg"/><Relationship Id="rId3" Type="http://schemas.openxmlformats.org/officeDocument/2006/relationships/image" Target="../media/image-28-3.jpg"/><Relationship Id="rId4" Type="http://schemas.openxmlformats.org/officeDocument/2006/relationships/image" Target="../media/image-28-4.jpg"/><Relationship Id="rId5" Type="http://schemas.openxmlformats.org/officeDocument/2006/relationships/slideLayout" Target="../slideLayouts/slideLayout1.xml"/><Relationship Id="rId6"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slideLayout" Target="../slideLayouts/slideLayout1.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3-5.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jp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3-d2nf5g98bjvh7rlivtbg.png">    </p:cNvPr>
          <p:cNvPicPr>
            <a:picLocks noChangeAspect="1"/>
          </p:cNvPicPr>
          <p:nvPr/>
        </p:nvPicPr>
        <p:blipFill>
          <a:blip r:embed="rId1"/>
          <a:stretch>
            <a:fillRect/>
          </a:stretch>
        </p:blipFill>
        <p:spPr>
          <a:xfrm>
            <a:off x="-16510" y="0"/>
            <a:ext cx="12297410" cy="6901815"/>
          </a:xfrm>
          <a:prstGeom prst="rect">
            <a:avLst/>
          </a:prstGeom>
        </p:spPr>
      </p:pic>
      <p:sp>
        <p:nvSpPr>
          <p:cNvPr id="3" name="Text 0"/>
          <p:cNvSpPr/>
          <p:nvPr/>
        </p:nvSpPr>
        <p:spPr>
          <a:xfrm>
            <a:off x="579755" y="1872615"/>
            <a:ext cx="8800465" cy="930910"/>
          </a:xfrm>
          <a:prstGeom prst="rect">
            <a:avLst/>
          </a:prstGeom>
          <a:noFill/>
          <a:ln/>
        </p:spPr>
        <p:txBody>
          <a:bodyPr wrap="square" lIns="91440" tIns="45720" rIns="91440" bIns="45720" rtlCol="0" anchor="t"/>
          <a:lstStyle/>
          <a:p>
            <a:pPr algn="l" indent="0" marL="0">
              <a:lnSpc>
                <a:spcPct val="100000"/>
              </a:lnSpc>
              <a:buNone/>
            </a:pPr>
            <a:r>
              <a:rPr lang="en-US" sz="6000" b="1" dirty="0">
                <a:solidFill>
                  <a:srgbClr val="FFFFFF"/>
                </a:solidFill>
                <a:latin typeface="MiSans" pitchFamily="34" charset="0"/>
                <a:ea typeface="MiSans" pitchFamily="34" charset="-122"/>
                <a:cs typeface="MiSans" pitchFamily="34" charset="-120"/>
              </a:rPr>
              <a:t>Retail Sales Forecasting Pipeline</a:t>
            </a:r>
            <a:endParaRPr lang="en-US" sz="1600" dirty="0"/>
          </a:p>
        </p:txBody>
      </p:sp>
      <p:sp>
        <p:nvSpPr>
          <p:cNvPr id="4" name="Text 1"/>
          <p:cNvSpPr/>
          <p:nvPr/>
        </p:nvSpPr>
        <p:spPr>
          <a:xfrm>
            <a:off x="9660255" y="5678805"/>
            <a:ext cx="1763395" cy="279598"/>
          </a:xfrm>
          <a:prstGeom prst="rect">
            <a:avLst/>
          </a:prstGeom>
          <a:noFill/>
          <a:ln/>
        </p:spPr>
        <p:txBody>
          <a:bodyPr wrap="square" lIns="91440" tIns="45720" rIns="91440" bIns="45720" rtlCol="0" anchor="t">
            <a:spAutoFit/>
          </a:bodyPr>
          <a:lstStyle/>
          <a:p>
            <a:pPr algn="r" indent="0" marL="0">
              <a:lnSpc>
                <a:spcPct val="100000"/>
              </a:lnSpc>
              <a:buNone/>
            </a:pPr>
            <a:r>
              <a:rPr lang="en-US" sz="1800" dirty="0">
                <a:solidFill>
                  <a:srgbClr val="FFFFFF"/>
                </a:solidFill>
                <a:latin typeface="Arial" pitchFamily="34" charset="0"/>
                <a:ea typeface="Arial" pitchFamily="34" charset="-122"/>
                <a:cs typeface="Arial" pitchFamily="34" charset="-120"/>
              </a:rPr>
              <a:t>Kimi AI</a:t>
            </a:r>
            <a:endParaRPr lang="en-US" sz="1600" dirty="0"/>
          </a:p>
        </p:txBody>
      </p:sp>
      <p:sp>
        <p:nvSpPr>
          <p:cNvPr id="5" name="Text 2"/>
          <p:cNvSpPr/>
          <p:nvPr/>
        </p:nvSpPr>
        <p:spPr>
          <a:xfrm>
            <a:off x="9660255" y="6047105"/>
            <a:ext cx="1763395" cy="279598"/>
          </a:xfrm>
          <a:prstGeom prst="rect">
            <a:avLst/>
          </a:prstGeom>
          <a:noFill/>
          <a:ln/>
        </p:spPr>
        <p:txBody>
          <a:bodyPr wrap="square" lIns="91440" tIns="45720" rIns="91440" bIns="45720" rtlCol="0" anchor="t">
            <a:spAutoFit/>
          </a:bodyPr>
          <a:lstStyle/>
          <a:p>
            <a:pPr algn="r" indent="0" marL="0">
              <a:lnSpc>
                <a:spcPct val="100000"/>
              </a:lnSpc>
              <a:buNone/>
            </a:pPr>
            <a:r>
              <a:rPr lang="en-US" sz="1800" dirty="0">
                <a:solidFill>
                  <a:srgbClr val="FFFFFF"/>
                </a:solidFill>
                <a:latin typeface="Arial" pitchFamily="34" charset="0"/>
                <a:ea typeface="Arial" pitchFamily="34" charset="-122"/>
                <a:cs typeface="Arial" pitchFamily="34" charset="-120"/>
              </a:rPr>
              <a:t>2025/08/01</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5-d2nf5gp8bjvh7rlivteg.png">    </p:cNvPr>
          <p:cNvPicPr>
            <a:picLocks noChangeAspect="1"/>
          </p:cNvPicPr>
          <p:nvPr/>
        </p:nvPicPr>
        <p:blipFill>
          <a:blip r:embed="rId1"/>
          <a:stretch>
            <a:fillRect/>
          </a:stretch>
        </p:blipFill>
        <p:spPr>
          <a:xfrm>
            <a:off x="0" y="2858"/>
            <a:ext cx="12191365" cy="6875780"/>
          </a:xfrm>
          <a:prstGeom prst="rect">
            <a:avLst/>
          </a:prstGeom>
        </p:spPr>
      </p:pic>
      <p:sp>
        <p:nvSpPr>
          <p:cNvPr id="3" name="Text 0"/>
          <p:cNvSpPr/>
          <p:nvPr/>
        </p:nvSpPr>
        <p:spPr>
          <a:xfrm>
            <a:off x="514985" y="1064260"/>
            <a:ext cx="3738880" cy="898525"/>
          </a:xfrm>
          <a:prstGeom prst="rect">
            <a:avLst/>
          </a:prstGeom>
          <a:noFill/>
          <a:ln/>
        </p:spPr>
        <p:txBody>
          <a:bodyPr wrap="square" lIns="91440" tIns="45720" rIns="91440" bIns="45720" rtlCol="0" anchor="t"/>
          <a:lstStyle/>
          <a:p>
            <a:pPr algn="l" indent="0" marL="0">
              <a:lnSpc>
                <a:spcPct val="120000"/>
              </a:lnSpc>
              <a:buNone/>
            </a:pPr>
            <a:r>
              <a:rPr lang="en-US" sz="4800" dirty="0">
                <a:solidFill>
                  <a:srgbClr val="FFFFFF"/>
                </a:solidFill>
                <a:latin typeface="MiSans" pitchFamily="34" charset="0"/>
                <a:ea typeface="MiSans" pitchFamily="34" charset="-122"/>
                <a:cs typeface="MiSans" pitchFamily="34" charset="-120"/>
              </a:rPr>
              <a:t>Anomaly Detection in 2020</a:t>
            </a:r>
            <a:endParaRPr lang="en-US" sz="1600" dirty="0"/>
          </a:p>
        </p:txBody>
      </p:sp>
      <p:sp>
        <p:nvSpPr>
          <p:cNvPr id="4" name="Text 1"/>
          <p:cNvSpPr/>
          <p:nvPr/>
        </p:nvSpPr>
        <p:spPr>
          <a:xfrm>
            <a:off x="581660" y="3448050"/>
            <a:ext cx="2680970" cy="51435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Exclusion of Anomalous Period</a:t>
            </a:r>
            <a:endParaRPr lang="en-US" sz="1600" dirty="0"/>
          </a:p>
        </p:txBody>
      </p:sp>
      <p:sp>
        <p:nvSpPr>
          <p:cNvPr id="5" name="Text 2"/>
          <p:cNvSpPr/>
          <p:nvPr/>
        </p:nvSpPr>
        <p:spPr>
          <a:xfrm>
            <a:off x="5918835" y="1160145"/>
            <a:ext cx="5664200" cy="92519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Daily totals from March to May 2020 show irregular spikes and drops, likely due to the pandemic. We exclude this 92-day window to prevent model drift, ensuring stability in the training data.</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Feature Craft</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03</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525" y="-22860"/>
            <a:ext cx="12195810" cy="6880860"/>
          </a:xfrm>
          <a:prstGeom prst="rect">
            <a:avLst/>
          </a:prstGeom>
          <a:gradFill rotWithShape="1" flip="none">
            <a:gsLst>
              <a:gs pos="0">
                <a:srgbClr val="000000"/>
              </a:gs>
              <a:gs pos="100000">
                <a:srgbClr val="000000"/>
              </a:gs>
            </a:gsLst>
            <a:lin ang="600000" scaled="1"/>
          </a:gradFill>
          <a:ln/>
        </p:spPr>
      </p:sp>
      <p:sp>
        <p:nvSpPr>
          <p:cNvPr id="3" name="Text 1"/>
          <p:cNvSpPr/>
          <p:nvPr/>
        </p:nvSpPr>
        <p:spPr>
          <a:xfrm>
            <a:off x="-9525" y="-2286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8-d2nf5hh8bjvh7rlivtp0.png">    </p:cNvPr>
          <p:cNvPicPr>
            <a:picLocks noChangeAspect="1"/>
          </p:cNvPicPr>
          <p:nvPr/>
        </p:nvPicPr>
        <p:blipFill>
          <a:blip r:embed="rId1"/>
          <a:stretch>
            <a:fillRect/>
          </a:stretch>
        </p:blipFill>
        <p:spPr>
          <a:xfrm>
            <a:off x="3028950" y="-37465"/>
            <a:ext cx="3060065" cy="6964680"/>
          </a:xfrm>
          <a:prstGeom prst="rect">
            <a:avLst/>
          </a:prstGeom>
        </p:spPr>
      </p:pic>
      <p:sp>
        <p:nvSpPr>
          <p:cNvPr id="5" name="Shape 2"/>
          <p:cNvSpPr/>
          <p:nvPr/>
        </p:nvSpPr>
        <p:spPr>
          <a:xfrm rot="10800000">
            <a:off x="12190095" y="635"/>
            <a:ext cx="0" cy="6864985"/>
          </a:xfrm>
          <a:prstGeom prst="line">
            <a:avLst/>
          </a:prstGeom>
          <a:noFill/>
          <a:ln w="19050">
            <a:gradFill rotWithShape="1" flip="none">
              <a:gsLst>
                <a:gs pos="0">
                  <a:srgbClr val="404040"/>
                </a:gs>
                <a:gs pos="83000">
                  <a:srgbClr val="000000"/>
                </a:gs>
                <a:gs pos="100000">
                  <a:srgbClr val="000000"/>
                </a:gs>
              </a:gsLst>
              <a:lin ang="5340000" scaled="1"/>
            </a:gradFill>
            <a:prstDash val="solid"/>
            <a:headEnd type="none"/>
            <a:tailEnd type="none"/>
          </a:ln>
        </p:spPr>
      </p:sp>
      <p:sp>
        <p:nvSpPr>
          <p:cNvPr id="6" name="Shape 3"/>
          <p:cNvSpPr/>
          <p:nvPr/>
        </p:nvSpPr>
        <p:spPr>
          <a:xfrm rot="10800000">
            <a:off x="9142730" y="635"/>
            <a:ext cx="0" cy="6864985"/>
          </a:xfrm>
          <a:prstGeom prst="line">
            <a:avLst/>
          </a:prstGeom>
          <a:noFill/>
          <a:ln w="19050">
            <a:gradFill rotWithShape="1" flip="none">
              <a:gsLst>
                <a:gs pos="0">
                  <a:srgbClr val="404040"/>
                </a:gs>
                <a:gs pos="83000">
                  <a:srgbClr val="000000"/>
                </a:gs>
                <a:gs pos="100000">
                  <a:srgbClr val="000000"/>
                </a:gs>
              </a:gsLst>
              <a:lin ang="5340000" scaled="1"/>
            </a:gradFill>
            <a:prstDash val="solid"/>
            <a:headEnd type="none"/>
            <a:tailEnd type="none"/>
          </a:ln>
        </p:spPr>
      </p:sp>
      <p:sp>
        <p:nvSpPr>
          <p:cNvPr id="7" name="Shape 4"/>
          <p:cNvSpPr/>
          <p:nvPr/>
        </p:nvSpPr>
        <p:spPr>
          <a:xfrm rot="10800000">
            <a:off x="-635" y="635"/>
            <a:ext cx="0" cy="6864985"/>
          </a:xfrm>
          <a:prstGeom prst="line">
            <a:avLst/>
          </a:prstGeom>
          <a:noFill/>
          <a:ln w="19050">
            <a:gradFill rotWithShape="1" flip="none">
              <a:gsLst>
                <a:gs pos="0">
                  <a:srgbClr val="404040"/>
                </a:gs>
                <a:gs pos="83000">
                  <a:srgbClr val="000000"/>
                </a:gs>
                <a:gs pos="100000">
                  <a:srgbClr val="000000"/>
                </a:gs>
              </a:gsLst>
              <a:lin ang="5340000" scaled="1"/>
            </a:gradFill>
            <a:prstDash val="solid"/>
            <a:headEnd type="none"/>
            <a:tailEnd type="none"/>
          </a:ln>
        </p:spPr>
      </p:sp>
      <p:sp>
        <p:nvSpPr>
          <p:cNvPr id="8" name="Shape 5"/>
          <p:cNvSpPr/>
          <p:nvPr/>
        </p:nvSpPr>
        <p:spPr>
          <a:xfrm>
            <a:off x="-5080" y="421640"/>
            <a:ext cx="12207240" cy="666750"/>
          </a:xfrm>
          <a:prstGeom prst="rect">
            <a:avLst/>
          </a:prstGeom>
          <a:solidFill>
            <a:srgbClr val="FFFFFF"/>
          </a:solidFill>
          <a:ln w="15875">
            <a:solidFill>
              <a:srgbClr val="000000">
                <a:alpha val="23922"/>
              </a:srgbClr>
            </a:solidFill>
            <a:prstDash val="solid"/>
          </a:ln>
        </p:spPr>
      </p:sp>
      <p:sp>
        <p:nvSpPr>
          <p:cNvPr id="9" name="Text 6"/>
          <p:cNvSpPr/>
          <p:nvPr/>
        </p:nvSpPr>
        <p:spPr>
          <a:xfrm>
            <a:off x="-5080" y="421640"/>
            <a:ext cx="12207240" cy="6667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Text 7"/>
          <p:cNvSpPr/>
          <p:nvPr/>
        </p:nvSpPr>
        <p:spPr>
          <a:xfrm>
            <a:off x="419100" y="421640"/>
            <a:ext cx="8288020" cy="666750"/>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000000"/>
                </a:solidFill>
                <a:latin typeface="MiSans" pitchFamily="34" charset="0"/>
                <a:ea typeface="MiSans" pitchFamily="34" charset="-122"/>
                <a:cs typeface="MiSans" pitchFamily="34" charset="-120"/>
              </a:rPr>
              <a:t>Date and Cyclical Encoding</a:t>
            </a:r>
            <a:endParaRPr lang="en-US" sz="1600" dirty="0"/>
          </a:p>
        </p:txBody>
      </p:sp>
      <p:sp>
        <p:nvSpPr>
          <p:cNvPr id="11" name="Shape 8"/>
          <p:cNvSpPr/>
          <p:nvPr/>
        </p:nvSpPr>
        <p:spPr>
          <a:xfrm>
            <a:off x="6096000" y="426085"/>
            <a:ext cx="6109335" cy="666750"/>
          </a:xfrm>
          <a:prstGeom prst="rect">
            <a:avLst/>
          </a:prstGeom>
          <a:solidFill>
            <a:srgbClr val="B3C4BE"/>
          </a:solidFill>
          <a:ln/>
        </p:spPr>
      </p:sp>
      <p:sp>
        <p:nvSpPr>
          <p:cNvPr id="12" name="Text 9"/>
          <p:cNvSpPr/>
          <p:nvPr/>
        </p:nvSpPr>
        <p:spPr>
          <a:xfrm>
            <a:off x="6096000" y="426085"/>
            <a:ext cx="6109335" cy="66675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3" name="Image 1" descr="https://kimi-img.moonshot.cn/pub/slides/slides_tmpl/image/25-08-27-19:57:57-d2nf5h98bjvh7rlivtng.png">    </p:cNvPr>
          <p:cNvPicPr>
            <a:picLocks noChangeAspect="1"/>
          </p:cNvPicPr>
          <p:nvPr/>
        </p:nvPicPr>
        <p:blipFill>
          <a:blip r:embed="rId2"/>
          <a:stretch>
            <a:fillRect/>
          </a:stretch>
        </p:blipFill>
        <p:spPr>
          <a:xfrm>
            <a:off x="836930" y="426085"/>
            <a:ext cx="1005840" cy="3517265"/>
          </a:xfrm>
          <a:prstGeom prst="rect">
            <a:avLst/>
          </a:prstGeom>
        </p:spPr>
      </p:pic>
      <p:pic>
        <p:nvPicPr>
          <p:cNvPr id="14" name="Image 2" descr="https://kimi-img.moonshot.cn/pub/slides/slides_tmpl/image/25-08-27-19:57:58-d2nf5hh8bjvh7rlivtog.png">    </p:cNvPr>
          <p:cNvPicPr>
            <a:picLocks noChangeAspect="1"/>
          </p:cNvPicPr>
          <p:nvPr/>
        </p:nvPicPr>
        <p:blipFill>
          <a:blip r:embed="rId3"/>
          <a:stretch>
            <a:fillRect/>
          </a:stretch>
        </p:blipFill>
        <p:spPr>
          <a:xfrm>
            <a:off x="6864350" y="421640"/>
            <a:ext cx="1371600" cy="3517265"/>
          </a:xfrm>
          <a:prstGeom prst="rect">
            <a:avLst/>
          </a:prstGeom>
        </p:spPr>
      </p:pic>
      <p:pic>
        <p:nvPicPr>
          <p:cNvPr id="15" name="Image 3" descr="https://kimi-img.moonshot.cn/pub/slides/slides_tmpl/image/25-08-27-19:57:58-d2nf5hh8bjvh7rlivtpg.png">    </p:cNvPr>
          <p:cNvPicPr>
            <a:picLocks noChangeAspect="1"/>
          </p:cNvPicPr>
          <p:nvPr/>
        </p:nvPicPr>
        <p:blipFill>
          <a:blip r:embed="rId4"/>
          <a:stretch>
            <a:fillRect/>
          </a:stretch>
        </p:blipFill>
        <p:spPr>
          <a:xfrm>
            <a:off x="9883140" y="421640"/>
            <a:ext cx="1566545" cy="3517265"/>
          </a:xfrm>
          <a:prstGeom prst="rect">
            <a:avLst/>
          </a:prstGeom>
        </p:spPr>
      </p:pic>
      <p:sp>
        <p:nvSpPr>
          <p:cNvPr id="16" name="Text 10"/>
          <p:cNvSpPr/>
          <p:nvPr/>
        </p:nvSpPr>
        <p:spPr>
          <a:xfrm>
            <a:off x="247015" y="2915285"/>
            <a:ext cx="274764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Date Features</a:t>
            </a:r>
            <a:endParaRPr lang="en-US" sz="1600" dirty="0"/>
          </a:p>
        </p:txBody>
      </p:sp>
      <p:sp>
        <p:nvSpPr>
          <p:cNvPr id="17" name="Text 11"/>
          <p:cNvSpPr/>
          <p:nvPr/>
        </p:nvSpPr>
        <p:spPr>
          <a:xfrm>
            <a:off x="256540" y="3643630"/>
            <a:ext cx="2545080" cy="163750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Extract year, month, day, weekday, and day-of-year from the date column. These features capture temporal patterns and seasonal effects.</a:t>
            </a:r>
            <a:endParaRPr lang="en-US" sz="1600" dirty="0"/>
          </a:p>
        </p:txBody>
      </p:sp>
      <p:sp>
        <p:nvSpPr>
          <p:cNvPr id="18" name="Text 12"/>
          <p:cNvSpPr/>
          <p:nvPr/>
        </p:nvSpPr>
        <p:spPr>
          <a:xfrm>
            <a:off x="6327140" y="2915285"/>
            <a:ext cx="274764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Cyclical Encoding</a:t>
            </a:r>
            <a:endParaRPr lang="en-US" sz="1600" dirty="0"/>
          </a:p>
        </p:txBody>
      </p:sp>
      <p:sp>
        <p:nvSpPr>
          <p:cNvPr id="19" name="Text 13"/>
          <p:cNvSpPr/>
          <p:nvPr/>
        </p:nvSpPr>
        <p:spPr>
          <a:xfrm>
            <a:off x="6336665" y="3643630"/>
            <a:ext cx="2545080" cy="163750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Apply sine-cosine pairs to month and day to preserve their cyclical nature. This helps the model understand repeating patterns like monthly and daily cycles.</a:t>
            </a:r>
            <a:endParaRPr lang="en-US" sz="1600" dirty="0"/>
          </a:p>
        </p:txBody>
      </p:sp>
      <p:sp>
        <p:nvSpPr>
          <p:cNvPr id="20" name="Text 14"/>
          <p:cNvSpPr/>
          <p:nvPr/>
        </p:nvSpPr>
        <p:spPr>
          <a:xfrm>
            <a:off x="9368790" y="2915285"/>
            <a:ext cx="274764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Weekday Binning</a:t>
            </a:r>
            <a:endParaRPr lang="en-US" sz="1600" dirty="0"/>
          </a:p>
        </p:txBody>
      </p:sp>
      <p:sp>
        <p:nvSpPr>
          <p:cNvPr id="21" name="Text 15"/>
          <p:cNvSpPr/>
          <p:nvPr/>
        </p:nvSpPr>
        <p:spPr>
          <a:xfrm>
            <a:off x="9378315" y="3643630"/>
            <a:ext cx="2545080" cy="163750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Encode weekday as four bins to capture the weekend effect. This simplifies the model's understanding of weekly trends and reduces complexity.</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3335" y="0"/>
            <a:ext cx="12205335" cy="178435"/>
          </a:xfrm>
          <a:prstGeom prst="rect">
            <a:avLst/>
          </a:prstGeom>
          <a:solidFill>
            <a:srgbClr val="101010"/>
          </a:solidFill>
          <a:ln/>
        </p:spPr>
      </p:sp>
      <p:sp>
        <p:nvSpPr>
          <p:cNvPr id="3" name="Text 1"/>
          <p:cNvSpPr/>
          <p:nvPr/>
        </p:nvSpPr>
        <p:spPr>
          <a:xfrm>
            <a:off x="-13335" y="0"/>
            <a:ext cx="12205335" cy="17843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0" y="408940"/>
            <a:ext cx="0" cy="0"/>
          </a:xfrm>
          <a:prstGeom prst="line">
            <a:avLst/>
          </a:prstGeom>
          <a:noFill/>
          <a:ln w="19050">
            <a:solidFill>
              <a:srgbClr val="808080"/>
            </a:solidFill>
            <a:prstDash val="solid"/>
            <a:headEnd type="none"/>
            <a:tailEnd type="none"/>
          </a:ln>
        </p:spPr>
      </p:sp>
      <p:sp>
        <p:nvSpPr>
          <p:cNvPr id="5" name="Shape 3"/>
          <p:cNvSpPr/>
          <p:nvPr/>
        </p:nvSpPr>
        <p:spPr>
          <a:xfrm>
            <a:off x="403225" y="2181860"/>
            <a:ext cx="7212965" cy="4517390"/>
          </a:xfrm>
          <a:prstGeom prst="rect">
            <a:avLst/>
          </a:prstGeom>
          <a:solidFill>
            <a:srgbClr val="101010"/>
          </a:solidFill>
          <a:ln/>
        </p:spPr>
      </p:sp>
      <p:sp>
        <p:nvSpPr>
          <p:cNvPr id="6" name="Text 4"/>
          <p:cNvSpPr/>
          <p:nvPr/>
        </p:nvSpPr>
        <p:spPr>
          <a:xfrm>
            <a:off x="403225" y="2181860"/>
            <a:ext cx="7212965" cy="45173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5"/>
          <p:cNvSpPr/>
          <p:nvPr/>
        </p:nvSpPr>
        <p:spPr>
          <a:xfrm>
            <a:off x="859155" y="963930"/>
            <a:ext cx="4698365" cy="898525"/>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000000"/>
                </a:solidFill>
                <a:latin typeface="MiSans" pitchFamily="34" charset="0"/>
                <a:ea typeface="MiSans" pitchFamily="34" charset="-122"/>
                <a:cs typeface="MiSans" pitchFamily="34" charset="-120"/>
              </a:rPr>
              <a:t>Holiday and Easter Features</a:t>
            </a:r>
            <a:endParaRPr lang="en-US" sz="1600" dirty="0"/>
          </a:p>
        </p:txBody>
      </p:sp>
      <p:sp>
        <p:nvSpPr>
          <p:cNvPr id="8" name="Shape 6"/>
          <p:cNvSpPr/>
          <p:nvPr/>
        </p:nvSpPr>
        <p:spPr>
          <a:xfrm>
            <a:off x="407670" y="1819275"/>
            <a:ext cx="7206615" cy="370840"/>
          </a:xfrm>
          <a:prstGeom prst="rect">
            <a:avLst/>
          </a:prstGeom>
          <a:gradFill rotWithShape="1" flip="none">
            <a:gsLst>
              <a:gs pos="0">
                <a:srgbClr val="B3C4BE"/>
              </a:gs>
              <a:gs pos="100000">
                <a:srgbClr val="FFFFFF"/>
              </a:gs>
            </a:gsLst>
            <a:lin ang="3600000" scaled="1"/>
          </a:gradFill>
          <a:ln/>
        </p:spPr>
      </p:sp>
      <p:sp>
        <p:nvSpPr>
          <p:cNvPr id="9" name="Text 7"/>
          <p:cNvSpPr/>
          <p:nvPr/>
        </p:nvSpPr>
        <p:spPr>
          <a:xfrm>
            <a:off x="407670" y="1819275"/>
            <a:ext cx="7206615" cy="3708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flipV="1">
            <a:off x="-5715" y="748030"/>
            <a:ext cx="7619365" cy="3810"/>
          </a:xfrm>
          <a:prstGeom prst="line">
            <a:avLst/>
          </a:prstGeom>
          <a:noFill/>
          <a:ln w="19050">
            <a:solidFill>
              <a:srgbClr val="808080"/>
            </a:solidFill>
            <a:prstDash val="solid"/>
            <a:headEnd type="none"/>
            <a:tailEnd type="none"/>
          </a:ln>
        </p:spPr>
      </p:sp>
      <p:sp>
        <p:nvSpPr>
          <p:cNvPr id="11" name="Shape 9"/>
          <p:cNvSpPr/>
          <p:nvPr/>
        </p:nvSpPr>
        <p:spPr>
          <a:xfrm>
            <a:off x="7616825" y="5327015"/>
            <a:ext cx="4574540" cy="1531620"/>
          </a:xfrm>
          <a:prstGeom prst="rect">
            <a:avLst/>
          </a:prstGeom>
          <a:solidFill>
            <a:srgbClr val="FFFFFF"/>
          </a:solidFill>
          <a:ln/>
        </p:spPr>
      </p:sp>
      <p:sp>
        <p:nvSpPr>
          <p:cNvPr id="12" name="Text 10"/>
          <p:cNvSpPr/>
          <p:nvPr/>
        </p:nvSpPr>
        <p:spPr>
          <a:xfrm>
            <a:off x="7616825" y="5327015"/>
            <a:ext cx="4574540" cy="153162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a:off x="403225" y="759460"/>
            <a:ext cx="0" cy="6112510"/>
          </a:xfrm>
          <a:prstGeom prst="line">
            <a:avLst/>
          </a:prstGeom>
          <a:noFill/>
          <a:ln w="19050">
            <a:solidFill>
              <a:srgbClr val="000000"/>
            </a:solidFill>
            <a:prstDash val="solid"/>
            <a:headEnd type="none"/>
            <a:tailEnd type="none"/>
          </a:ln>
        </p:spPr>
      </p:sp>
      <p:sp>
        <p:nvSpPr>
          <p:cNvPr id="14" name="Shape 12"/>
          <p:cNvSpPr/>
          <p:nvPr/>
        </p:nvSpPr>
        <p:spPr>
          <a:xfrm flipV="1">
            <a:off x="406400" y="6701155"/>
            <a:ext cx="7207250" cy="3175"/>
          </a:xfrm>
          <a:prstGeom prst="line">
            <a:avLst/>
          </a:prstGeom>
          <a:noFill/>
          <a:ln w="19050">
            <a:solidFill>
              <a:srgbClr val="808080"/>
            </a:solidFill>
            <a:prstDash val="solid"/>
            <a:headEnd type="none"/>
            <a:tailEnd type="none"/>
          </a:ln>
        </p:spPr>
      </p:sp>
      <p:sp>
        <p:nvSpPr>
          <p:cNvPr id="15" name="Shape 13"/>
          <p:cNvSpPr/>
          <p:nvPr/>
        </p:nvSpPr>
        <p:spPr>
          <a:xfrm>
            <a:off x="7616190" y="752475"/>
            <a:ext cx="0" cy="6119495"/>
          </a:xfrm>
          <a:prstGeom prst="line">
            <a:avLst/>
          </a:prstGeom>
          <a:noFill/>
          <a:ln w="19050">
            <a:solidFill>
              <a:srgbClr val="000000"/>
            </a:solidFill>
            <a:prstDash val="solid"/>
            <a:headEnd type="none"/>
            <a:tailEnd type="none"/>
          </a:ln>
        </p:spPr>
      </p:sp>
      <p:pic>
        <p:nvPicPr>
          <p:cNvPr id="16" name="Image 0" descr="https://kimi-img.moonshot.cn/pub/slides/slides_tmpl/image/25-08-27-19:57:57-d2nf5h98bjvh7rlivtn0.png">    </p:cNvPr>
          <p:cNvPicPr>
            <a:picLocks noChangeAspect="1"/>
          </p:cNvPicPr>
          <p:nvPr/>
        </p:nvPicPr>
        <p:blipFill>
          <a:blip r:embed="rId1"/>
          <a:srcRect l="-332" r="332" t="-2749" b="6287"/>
          <a:stretch/>
        </p:blipFill>
        <p:spPr>
          <a:xfrm>
            <a:off x="7607300" y="606425"/>
            <a:ext cx="4584065" cy="5280660"/>
          </a:xfrm>
          <a:prstGeom prst="rect">
            <a:avLst/>
          </a:prstGeom>
        </p:spPr>
      </p:pic>
      <p:pic>
        <p:nvPicPr>
          <p:cNvPr id="17" name="Image 1" descr="https://kimi-img.moonshot.cn/pub/slides/slides_tmpl/image/25-08-27-19:57:51-d2nf5fp8bjvh7rlivt30.png">    </p:cNvPr>
          <p:cNvPicPr>
            <a:picLocks noChangeAspect="1"/>
          </p:cNvPicPr>
          <p:nvPr/>
        </p:nvPicPr>
        <p:blipFill>
          <a:blip r:embed="rId2"/>
          <a:stretch>
            <a:fillRect/>
          </a:stretch>
        </p:blipFill>
        <p:spPr>
          <a:xfrm>
            <a:off x="669925" y="2647950"/>
            <a:ext cx="555625" cy="541020"/>
          </a:xfrm>
          <a:prstGeom prst="rect">
            <a:avLst/>
          </a:prstGeom>
        </p:spPr>
      </p:pic>
      <p:pic>
        <p:nvPicPr>
          <p:cNvPr id="18" name="Image 2" descr="https://kimi-img.moonshot.cn/pub/slides/slides_tmpl/image/25-08-27-19:57:51-d2nf5fp8bjvh7rlivt2g.png">    </p:cNvPr>
          <p:cNvPicPr>
            <a:picLocks noChangeAspect="1"/>
          </p:cNvPicPr>
          <p:nvPr/>
        </p:nvPicPr>
        <p:blipFill>
          <a:blip r:embed="rId3"/>
          <a:stretch>
            <a:fillRect/>
          </a:stretch>
        </p:blipFill>
        <p:spPr>
          <a:xfrm>
            <a:off x="666750" y="4658360"/>
            <a:ext cx="555625" cy="541020"/>
          </a:xfrm>
          <a:prstGeom prst="rect">
            <a:avLst/>
          </a:prstGeom>
        </p:spPr>
      </p:pic>
      <p:sp>
        <p:nvSpPr>
          <p:cNvPr id="19" name="Text 14"/>
          <p:cNvSpPr/>
          <p:nvPr/>
        </p:nvSpPr>
        <p:spPr>
          <a:xfrm>
            <a:off x="1307465" y="2669540"/>
            <a:ext cx="235839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Holiday Mapping</a:t>
            </a:r>
            <a:endParaRPr lang="en-US" sz="1600" dirty="0"/>
          </a:p>
        </p:txBody>
      </p:sp>
      <p:sp>
        <p:nvSpPr>
          <p:cNvPr id="20" name="Text 15"/>
          <p:cNvSpPr/>
          <p:nvPr/>
        </p:nvSpPr>
        <p:spPr>
          <a:xfrm>
            <a:off x="1316990" y="3259455"/>
            <a:ext cx="5767705" cy="818753"/>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Map holidays for Argentina, Canada, Estonia, Japan, and Spain using the holidays library. Create binary is_holiday and ordinal holiday_name features to capture special events.</a:t>
            </a:r>
            <a:endParaRPr lang="en-US" sz="1600" dirty="0"/>
          </a:p>
        </p:txBody>
      </p:sp>
      <p:sp>
        <p:nvSpPr>
          <p:cNvPr id="21" name="Text 16"/>
          <p:cNvSpPr/>
          <p:nvPr/>
        </p:nvSpPr>
        <p:spPr>
          <a:xfrm>
            <a:off x="1307465" y="4671060"/>
            <a:ext cx="235839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Easter Features</a:t>
            </a:r>
            <a:endParaRPr lang="en-US" sz="1600" dirty="0"/>
          </a:p>
        </p:txBody>
      </p:sp>
      <p:sp>
        <p:nvSpPr>
          <p:cNvPr id="22" name="Text 17"/>
          <p:cNvSpPr/>
          <p:nvPr/>
        </p:nvSpPr>
        <p:spPr>
          <a:xfrm>
            <a:off x="1307465" y="5255895"/>
            <a:ext cx="5767705" cy="818753"/>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Generate Easter window dummies for ±5 days and 40-47 days post-Easter to capture spring sales lifts. Encode unseen holidays as 'Not Holiday' to maintain consistency.</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4-d2nf5gh8bjvh7rlivtc0.png">    </p:cNvPr>
          <p:cNvPicPr>
            <a:picLocks noChangeAspect="1"/>
          </p:cNvPicPr>
          <p:nvPr/>
        </p:nvPicPr>
        <p:blipFill>
          <a:blip r:embed="rId1"/>
          <a:stretch>
            <a:fillRect/>
          </a:stretch>
        </p:blipFill>
        <p:spPr>
          <a:xfrm>
            <a:off x="6350" y="6985"/>
            <a:ext cx="12185650" cy="6858000"/>
          </a:xfrm>
          <a:prstGeom prst="rect">
            <a:avLst/>
          </a:prstGeom>
        </p:spPr>
      </p:pic>
      <p:sp>
        <p:nvSpPr>
          <p:cNvPr id="3" name="Text 0"/>
          <p:cNvSpPr/>
          <p:nvPr/>
        </p:nvSpPr>
        <p:spPr>
          <a:xfrm>
            <a:off x="2070100" y="1109980"/>
            <a:ext cx="5140325" cy="1858010"/>
          </a:xfrm>
          <a:prstGeom prst="rect">
            <a:avLst/>
          </a:prstGeom>
          <a:noFill/>
          <a:ln/>
        </p:spPr>
        <p:txBody>
          <a:bodyPr wrap="square" lIns="91440" tIns="45720" rIns="91440" bIns="45720" rtlCol="0" anchor="t"/>
          <a:lstStyle/>
          <a:p>
            <a:pPr algn="l" indent="0" marL="0">
              <a:lnSpc>
                <a:spcPct val="120000"/>
              </a:lnSpc>
              <a:buNone/>
            </a:pPr>
            <a:r>
              <a:rPr lang="en-US" sz="4800" dirty="0">
                <a:solidFill>
                  <a:srgbClr val="FFFFFF"/>
                </a:solidFill>
                <a:latin typeface="MiSans" pitchFamily="34" charset="0"/>
                <a:ea typeface="MiSans" pitchFamily="34" charset="-122"/>
                <a:cs typeface="MiSans" pitchFamily="34" charset="-120"/>
              </a:rPr>
              <a:t>Important Dates and One-Hot</a:t>
            </a:r>
            <a:endParaRPr lang="en-US" sz="1600" dirty="0"/>
          </a:p>
        </p:txBody>
      </p:sp>
      <p:sp>
        <p:nvSpPr>
          <p:cNvPr id="4" name="Shape 1"/>
          <p:cNvSpPr/>
          <p:nvPr/>
        </p:nvSpPr>
        <p:spPr>
          <a:xfrm>
            <a:off x="2239645" y="697230"/>
            <a:ext cx="104775" cy="323850"/>
          </a:xfrm>
          <a:prstGeom prst="rect">
            <a:avLst/>
          </a:prstGeom>
          <a:solidFill>
            <a:srgbClr val="FFFFFF"/>
          </a:solidFill>
          <a:ln/>
        </p:spPr>
      </p:sp>
      <p:sp>
        <p:nvSpPr>
          <p:cNvPr id="5" name="Text 2"/>
          <p:cNvSpPr/>
          <p:nvPr/>
        </p:nvSpPr>
        <p:spPr>
          <a:xfrm>
            <a:off x="2239645" y="697230"/>
            <a:ext cx="104775" cy="3238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3"/>
          <p:cNvSpPr/>
          <p:nvPr/>
        </p:nvSpPr>
        <p:spPr>
          <a:xfrm>
            <a:off x="2420620" y="697230"/>
            <a:ext cx="104775" cy="323850"/>
          </a:xfrm>
          <a:prstGeom prst="rect">
            <a:avLst/>
          </a:prstGeom>
          <a:solidFill>
            <a:srgbClr val="FFFFFF"/>
          </a:solidFill>
          <a:ln/>
        </p:spPr>
      </p:sp>
      <p:sp>
        <p:nvSpPr>
          <p:cNvPr id="7" name="Text 4"/>
          <p:cNvSpPr/>
          <p:nvPr/>
        </p:nvSpPr>
        <p:spPr>
          <a:xfrm>
            <a:off x="2420620" y="697230"/>
            <a:ext cx="104775" cy="32385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8" name="Image 1" descr="https://kimi-img.moonshot.cn/pub/slides/slides_tmpl/image/25-08-27-19:57:52-d2nf5g18bjvh7rlivta0.png">    </p:cNvPr>
          <p:cNvPicPr>
            <a:picLocks noChangeAspect="1"/>
          </p:cNvPicPr>
          <p:nvPr/>
        </p:nvPicPr>
        <p:blipFill>
          <a:blip r:embed="rId2"/>
          <a:stretch>
            <a:fillRect/>
          </a:stretch>
        </p:blipFill>
        <p:spPr>
          <a:xfrm>
            <a:off x="-16510" y="-27622"/>
            <a:ext cx="1212850" cy="6913245"/>
          </a:xfrm>
          <a:prstGeom prst="rect">
            <a:avLst/>
          </a:prstGeom>
        </p:spPr>
      </p:pic>
      <p:pic>
        <p:nvPicPr>
          <p:cNvPr id="9" name="Image 2" descr="https://kimi-img.moonshot.cn/pub/slides/slides_tmpl/image/25-08-27-19:57:53-d2nf5g98bjvh7rlivtb0.png">    </p:cNvPr>
          <p:cNvPicPr>
            <a:picLocks noChangeAspect="1"/>
          </p:cNvPicPr>
          <p:nvPr/>
        </p:nvPicPr>
        <p:blipFill>
          <a:blip r:embed="rId3"/>
          <a:stretch>
            <a:fillRect/>
          </a:stretch>
        </p:blipFill>
        <p:spPr>
          <a:xfrm>
            <a:off x="8700770" y="1318260"/>
            <a:ext cx="3523615" cy="1835150"/>
          </a:xfrm>
          <a:prstGeom prst="rect">
            <a:avLst/>
          </a:prstGeom>
        </p:spPr>
      </p:pic>
      <p:sp>
        <p:nvSpPr>
          <p:cNvPr id="10" name="Text 5"/>
          <p:cNvSpPr/>
          <p:nvPr/>
        </p:nvSpPr>
        <p:spPr>
          <a:xfrm>
            <a:off x="4803775" y="4635500"/>
            <a:ext cx="2680970" cy="51435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Feature Engineering</a:t>
            </a:r>
            <a:endParaRPr lang="en-US" sz="1600" dirty="0"/>
          </a:p>
        </p:txBody>
      </p:sp>
      <p:sp>
        <p:nvSpPr>
          <p:cNvPr id="11" name="Text 6"/>
          <p:cNvSpPr/>
          <p:nvPr/>
        </p:nvSpPr>
        <p:spPr>
          <a:xfrm>
            <a:off x="4803775" y="5186045"/>
            <a:ext cx="6425565" cy="92519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Mark important dates like the start and end of the year and mid-year peaks. Apply one-hot encoding to these dates, weekdays, and Easter windows. Drop raw date, month, and day to reduce leakage.</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Model Build</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04</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Shape 0"/>
          <p:cNvSpPr/>
          <p:nvPr/>
        </p:nvSpPr>
        <p:spPr>
          <a:xfrm flipV="1">
            <a:off x="0" y="640715"/>
            <a:ext cx="9633585" cy="1205230"/>
          </a:xfrm>
          <a:prstGeom prst="rect">
            <a:avLst/>
          </a:prstGeom>
          <a:solidFill>
            <a:srgbClr val="0D0D0D"/>
          </a:solidFill>
          <a:ln/>
        </p:spPr>
      </p:sp>
      <p:sp>
        <p:nvSpPr>
          <p:cNvPr id="3" name="Text 1"/>
          <p:cNvSpPr/>
          <p:nvPr/>
        </p:nvSpPr>
        <p:spPr>
          <a:xfrm>
            <a:off x="0" y="640715"/>
            <a:ext cx="9633585" cy="12052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Text 2"/>
          <p:cNvSpPr/>
          <p:nvPr/>
        </p:nvSpPr>
        <p:spPr>
          <a:xfrm>
            <a:off x="93345" y="733425"/>
            <a:ext cx="9337040" cy="898525"/>
          </a:xfrm>
          <a:prstGeom prst="rect">
            <a:avLst/>
          </a:prstGeom>
          <a:noFill/>
          <a:ln/>
        </p:spPr>
        <p:txBody>
          <a:bodyPr wrap="square" lIns="91440" tIns="45720" rIns="91440" bIns="45720" rtlCol="0" anchor="ctr"/>
          <a:lstStyle/>
          <a:p>
            <a:pPr algn="r" indent="0" marL="0">
              <a:lnSpc>
                <a:spcPct val="120000"/>
              </a:lnSpc>
              <a:buNone/>
            </a:pPr>
            <a:r>
              <a:rPr lang="en-US" sz="4000" dirty="0">
                <a:solidFill>
                  <a:srgbClr val="FFFFFF"/>
                </a:solidFill>
                <a:latin typeface="MiSans" pitchFamily="34" charset="0"/>
                <a:ea typeface="MiSans" pitchFamily="34" charset="-122"/>
                <a:cs typeface="MiSans" pitchFamily="34" charset="-120"/>
              </a:rPr>
              <a:t>GroupKFold Strategy</a:t>
            </a:r>
            <a:endParaRPr lang="en-US" sz="1600" dirty="0"/>
          </a:p>
        </p:txBody>
      </p:sp>
      <p:sp>
        <p:nvSpPr>
          <p:cNvPr id="5" name="Shape 3"/>
          <p:cNvSpPr/>
          <p:nvPr/>
        </p:nvSpPr>
        <p:spPr>
          <a:xfrm>
            <a:off x="-635" y="0"/>
            <a:ext cx="12193270" cy="428625"/>
          </a:xfrm>
          <a:prstGeom prst="rect">
            <a:avLst/>
          </a:prstGeom>
          <a:solidFill>
            <a:srgbClr val="000000"/>
          </a:solidFill>
          <a:ln/>
        </p:spPr>
      </p:sp>
      <p:sp>
        <p:nvSpPr>
          <p:cNvPr id="6" name="Text 4"/>
          <p:cNvSpPr/>
          <p:nvPr/>
        </p:nvSpPr>
        <p:spPr>
          <a:xfrm>
            <a:off x="-635" y="0"/>
            <a:ext cx="12193270" cy="4286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5"/>
          <p:cNvSpPr/>
          <p:nvPr/>
        </p:nvSpPr>
        <p:spPr>
          <a:xfrm>
            <a:off x="288925" y="150495"/>
            <a:ext cx="127000" cy="127000"/>
          </a:xfrm>
          <a:prstGeom prst="mathPlus">
            <a:avLst>
              <a:gd name="adj1" fmla="val 0"/>
            </a:avLst>
          </a:prstGeom>
          <a:solidFill>
            <a:srgbClr val="FFFFFF"/>
          </a:solidFill>
          <a:ln w="19050">
            <a:solidFill>
              <a:srgbClr val="FFFFFF"/>
            </a:solidFill>
            <a:prstDash val="solid"/>
          </a:ln>
        </p:spPr>
      </p:sp>
      <p:sp>
        <p:nvSpPr>
          <p:cNvPr id="8" name="Text 6"/>
          <p:cNvSpPr/>
          <p:nvPr/>
        </p:nvSpPr>
        <p:spPr>
          <a:xfrm>
            <a:off x="288925" y="150495"/>
            <a:ext cx="127000" cy="127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7"/>
          <p:cNvSpPr/>
          <p:nvPr/>
        </p:nvSpPr>
        <p:spPr>
          <a:xfrm>
            <a:off x="10349230" y="610235"/>
            <a:ext cx="1409700" cy="1409700"/>
          </a:xfrm>
          <a:prstGeom prst="mathPlus">
            <a:avLst>
              <a:gd name="adj1" fmla="val 0"/>
            </a:avLst>
          </a:prstGeom>
          <a:solidFill>
            <a:srgbClr val="000000"/>
          </a:solidFill>
          <a:ln w="19050">
            <a:solidFill>
              <a:srgbClr val="000000"/>
            </a:solidFill>
            <a:prstDash val="solid"/>
          </a:ln>
        </p:spPr>
      </p:sp>
      <p:sp>
        <p:nvSpPr>
          <p:cNvPr id="10" name="Text 8"/>
          <p:cNvSpPr/>
          <p:nvPr/>
        </p:nvSpPr>
        <p:spPr>
          <a:xfrm>
            <a:off x="10349230" y="610235"/>
            <a:ext cx="1409700" cy="140970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1" name="Image 0" descr="https://kimi-img.moonshot.cn/pub/slides/slides_tmpl/image/25-08-27-19:57:56-d2nf5h18bjvh7rlivtk0.png">    </p:cNvPr>
          <p:cNvPicPr>
            <a:picLocks noChangeAspect="1"/>
          </p:cNvPicPr>
          <p:nvPr/>
        </p:nvPicPr>
        <p:blipFill>
          <a:blip r:embed="rId1"/>
          <a:stretch>
            <a:fillRect/>
          </a:stretch>
        </p:blipFill>
        <p:spPr>
          <a:xfrm>
            <a:off x="-635" y="2484120"/>
            <a:ext cx="3267710" cy="3273425"/>
          </a:xfrm>
          <a:prstGeom prst="rect">
            <a:avLst/>
          </a:prstGeom>
        </p:spPr>
      </p:pic>
      <p:pic>
        <p:nvPicPr>
          <p:cNvPr id="12" name="Image 1" descr="https://kimi-img.moonshot.cn/pub/slides/slides_tmpl/image/25-08-27-19:57:56-d2nf5h18bjvh7rlivtkg.png">    </p:cNvPr>
          <p:cNvPicPr>
            <a:picLocks noChangeAspect="1"/>
          </p:cNvPicPr>
          <p:nvPr/>
        </p:nvPicPr>
        <p:blipFill>
          <a:blip r:embed="rId2"/>
          <a:stretch>
            <a:fillRect/>
          </a:stretch>
        </p:blipFill>
        <p:spPr>
          <a:xfrm>
            <a:off x="8924925" y="2494915"/>
            <a:ext cx="3267710" cy="3261360"/>
          </a:xfrm>
          <a:prstGeom prst="rect">
            <a:avLst/>
          </a:prstGeom>
        </p:spPr>
      </p:pic>
      <p:sp>
        <p:nvSpPr>
          <p:cNvPr id="13" name="Shape 9"/>
          <p:cNvSpPr/>
          <p:nvPr/>
        </p:nvSpPr>
        <p:spPr>
          <a:xfrm>
            <a:off x="-8890" y="6414135"/>
            <a:ext cx="12192635" cy="573405"/>
          </a:xfrm>
          <a:prstGeom prst="rect">
            <a:avLst/>
          </a:prstGeom>
          <a:solidFill>
            <a:srgbClr val="000000"/>
          </a:solidFill>
          <a:ln/>
        </p:spPr>
      </p:sp>
      <p:sp>
        <p:nvSpPr>
          <p:cNvPr id="14" name="Text 10"/>
          <p:cNvSpPr/>
          <p:nvPr/>
        </p:nvSpPr>
        <p:spPr>
          <a:xfrm>
            <a:off x="-8890" y="6414135"/>
            <a:ext cx="12192635" cy="5734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Text 11"/>
          <p:cNvSpPr/>
          <p:nvPr/>
        </p:nvSpPr>
        <p:spPr>
          <a:xfrm>
            <a:off x="3409950" y="2390140"/>
            <a:ext cx="2858770" cy="419100"/>
          </a:xfrm>
          <a:prstGeom prst="rect">
            <a:avLst/>
          </a:prstGeom>
          <a:noFill/>
          <a:ln/>
        </p:spPr>
        <p:txBody>
          <a:bodyPr wrap="square" lIns="91440" tIns="45720" rIns="91440" bIns="45720" rtlCol="0" anchor="b"/>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Temporal Grouping</a:t>
            </a:r>
            <a:endParaRPr lang="en-US" sz="1600" dirty="0"/>
          </a:p>
        </p:txBody>
      </p:sp>
      <p:sp>
        <p:nvSpPr>
          <p:cNvPr id="16" name="Text 12"/>
          <p:cNvSpPr/>
          <p:nvPr/>
        </p:nvSpPr>
        <p:spPr>
          <a:xfrm>
            <a:off x="3422015" y="3077210"/>
            <a:ext cx="2568575" cy="2891790"/>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Use year as the group to avoid temporal leakage. This ensures that the model is trained and validated on contiguous time periods, mimicking real-world deployment.</a:t>
            </a:r>
            <a:endParaRPr lang="en-US" sz="1600" dirty="0"/>
          </a:p>
        </p:txBody>
      </p:sp>
      <p:sp>
        <p:nvSpPr>
          <p:cNvPr id="17" name="Text 13"/>
          <p:cNvSpPr/>
          <p:nvPr/>
        </p:nvSpPr>
        <p:spPr>
          <a:xfrm>
            <a:off x="6356350" y="2390140"/>
            <a:ext cx="2480945" cy="419100"/>
          </a:xfrm>
          <a:prstGeom prst="rect">
            <a:avLst/>
          </a:prstGeom>
          <a:noFill/>
          <a:ln/>
        </p:spPr>
        <p:txBody>
          <a:bodyPr wrap="square" lIns="91440" tIns="45720" rIns="91440" bIns="45720" rtlCol="0" anchor="b"/>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Cross-Validation</a:t>
            </a:r>
            <a:endParaRPr lang="en-US" sz="1600" dirty="0"/>
          </a:p>
        </p:txBody>
      </p:sp>
      <p:sp>
        <p:nvSpPr>
          <p:cNvPr id="18" name="Text 14"/>
          <p:cNvSpPr/>
          <p:nvPr/>
        </p:nvSpPr>
        <p:spPr>
          <a:xfrm>
            <a:off x="6268720" y="3077210"/>
            <a:ext cx="2568575" cy="2891790"/>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Implement 5-fold GroupKFold cross-validation. Validate on 2019-2021 while training on the remaining years. This approach respects calendar order and prevents data leakage.</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12192635" cy="6880860"/>
          </a:xfrm>
          <a:prstGeom prst="rect">
            <a:avLst/>
          </a:prstGeom>
          <a:gradFill rotWithShape="1" flip="none">
            <a:gsLst>
              <a:gs pos="0">
                <a:srgbClr val="000000"/>
              </a:gs>
              <a:gs pos="100000">
                <a:srgbClr val="262626"/>
              </a:gs>
            </a:gsLst>
            <a:lin ang="5400000" scaled="1"/>
          </a:gradFill>
          <a:ln/>
        </p:spPr>
      </p:sp>
      <p:sp>
        <p:nvSpPr>
          <p:cNvPr id="3" name="Text 1"/>
          <p:cNvSpPr/>
          <p:nvPr/>
        </p:nvSpPr>
        <p:spPr>
          <a:xfrm>
            <a:off x="0" y="0"/>
            <a:ext cx="12192635" cy="6880860"/>
          </a:xfrm>
          <a:prstGeom prst="rect">
            <a:avLst/>
          </a:prstGeom>
          <a:noFill/>
          <a:ln/>
        </p:spPr>
        <p:txBody>
          <a:bodyPr wrap="square" lIns="45720" tIns="91440" rIns="91440" bIns="45720" rtlCol="0" anchor="ctr"/>
          <a:lstStyle/>
          <a:p>
            <a:pPr indent="0" marL="0">
              <a:lnSpc>
                <a:spcPct val="120000"/>
              </a:lnSpc>
              <a:buNone/>
            </a:pPr>
            <a:endParaRPr lang="en-US" sz="1600" dirty="0"/>
          </a:p>
        </p:txBody>
      </p:sp>
      <p:sp>
        <p:nvSpPr>
          <p:cNvPr id="4" name="Text 2"/>
          <p:cNvSpPr/>
          <p:nvPr/>
        </p:nvSpPr>
        <p:spPr>
          <a:xfrm>
            <a:off x="581025" y="1011555"/>
            <a:ext cx="10600055" cy="898525"/>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FFFFFF"/>
                </a:solidFill>
                <a:latin typeface="MiSans" pitchFamily="34" charset="0"/>
                <a:ea typeface="MiSans" pitchFamily="34" charset="-122"/>
                <a:cs typeface="MiSans" pitchFamily="34" charset="-120"/>
              </a:rPr>
              <a:t>LightGBM Training Setup</a:t>
            </a:r>
            <a:endParaRPr lang="en-US" sz="1600" dirty="0"/>
          </a:p>
        </p:txBody>
      </p:sp>
      <p:sp>
        <p:nvSpPr>
          <p:cNvPr id="5" name="Shape 3"/>
          <p:cNvSpPr/>
          <p:nvPr/>
        </p:nvSpPr>
        <p:spPr>
          <a:xfrm>
            <a:off x="0" y="2195830"/>
            <a:ext cx="12212955" cy="5715"/>
          </a:xfrm>
          <a:prstGeom prst="line">
            <a:avLst/>
          </a:prstGeom>
          <a:noFill/>
          <a:ln w="19050">
            <a:solidFill>
              <a:srgbClr val="808080"/>
            </a:solidFill>
            <a:prstDash val="solid"/>
            <a:headEnd type="none"/>
            <a:tailEnd type="none"/>
          </a:ln>
        </p:spPr>
      </p:sp>
      <p:sp>
        <p:nvSpPr>
          <p:cNvPr id="6" name="Shape 4"/>
          <p:cNvSpPr/>
          <p:nvPr/>
        </p:nvSpPr>
        <p:spPr>
          <a:xfrm>
            <a:off x="0" y="2757805"/>
            <a:ext cx="12187555" cy="5715"/>
          </a:xfrm>
          <a:prstGeom prst="line">
            <a:avLst/>
          </a:prstGeom>
          <a:noFill/>
          <a:ln w="19050">
            <a:solidFill>
              <a:srgbClr val="808080"/>
            </a:solidFill>
            <a:prstDash val="solid"/>
            <a:headEnd type="none"/>
            <a:tailEnd type="none"/>
          </a:ln>
        </p:spPr>
      </p:sp>
      <p:sp>
        <p:nvSpPr>
          <p:cNvPr id="7" name="Shape 5"/>
          <p:cNvSpPr/>
          <p:nvPr/>
        </p:nvSpPr>
        <p:spPr>
          <a:xfrm>
            <a:off x="1235075" y="3355340"/>
            <a:ext cx="3540125" cy="3529330"/>
          </a:xfrm>
          <a:prstGeom prst="rect">
            <a:avLst/>
          </a:prstGeom>
          <a:solidFill>
            <a:srgbClr val="FFFFFF"/>
          </a:solidFill>
          <a:ln/>
        </p:spPr>
      </p:sp>
      <p:sp>
        <p:nvSpPr>
          <p:cNvPr id="8" name="Text 6"/>
          <p:cNvSpPr/>
          <p:nvPr/>
        </p:nvSpPr>
        <p:spPr>
          <a:xfrm>
            <a:off x="1235075" y="3355340"/>
            <a:ext cx="3540125" cy="35293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7"/>
          <p:cNvSpPr/>
          <p:nvPr/>
        </p:nvSpPr>
        <p:spPr>
          <a:xfrm>
            <a:off x="4829175" y="3355340"/>
            <a:ext cx="3579495" cy="3525520"/>
          </a:xfrm>
          <a:prstGeom prst="rect">
            <a:avLst/>
          </a:prstGeom>
          <a:solidFill>
            <a:srgbClr val="FFFFFF"/>
          </a:solidFill>
          <a:ln/>
        </p:spPr>
      </p:sp>
      <p:sp>
        <p:nvSpPr>
          <p:cNvPr id="10" name="Text 8"/>
          <p:cNvSpPr/>
          <p:nvPr/>
        </p:nvSpPr>
        <p:spPr>
          <a:xfrm>
            <a:off x="4829175" y="3355340"/>
            <a:ext cx="3579495" cy="352552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9"/>
          <p:cNvSpPr/>
          <p:nvPr/>
        </p:nvSpPr>
        <p:spPr>
          <a:xfrm>
            <a:off x="8476615" y="3354705"/>
            <a:ext cx="3715385" cy="3536315"/>
          </a:xfrm>
          <a:prstGeom prst="rect">
            <a:avLst/>
          </a:prstGeom>
          <a:solidFill>
            <a:srgbClr val="FFFFFF"/>
          </a:solidFill>
          <a:ln w="12700">
            <a:solidFill>
              <a:srgbClr val="BFBFBF"/>
            </a:solidFill>
            <a:prstDash val="solid"/>
          </a:ln>
        </p:spPr>
      </p:sp>
      <p:sp>
        <p:nvSpPr>
          <p:cNvPr id="12" name="Text 10"/>
          <p:cNvSpPr/>
          <p:nvPr/>
        </p:nvSpPr>
        <p:spPr>
          <a:xfrm>
            <a:off x="8476615" y="3354705"/>
            <a:ext cx="3715385" cy="35363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a:off x="0" y="0"/>
            <a:ext cx="12194540" cy="585470"/>
          </a:xfrm>
          <a:prstGeom prst="rect">
            <a:avLst/>
          </a:prstGeom>
          <a:solidFill>
            <a:srgbClr val="FFFFFF"/>
          </a:solidFill>
          <a:ln/>
        </p:spPr>
      </p:sp>
      <p:sp>
        <p:nvSpPr>
          <p:cNvPr id="14" name="Text 12"/>
          <p:cNvSpPr/>
          <p:nvPr/>
        </p:nvSpPr>
        <p:spPr>
          <a:xfrm>
            <a:off x="0" y="0"/>
            <a:ext cx="12194540" cy="58547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3"/>
          <p:cNvSpPr/>
          <p:nvPr/>
        </p:nvSpPr>
        <p:spPr>
          <a:xfrm>
            <a:off x="11442065" y="314960"/>
            <a:ext cx="98425" cy="98425"/>
          </a:xfrm>
          <a:prstGeom prst="ellipse">
            <a:avLst/>
          </a:prstGeom>
          <a:solidFill>
            <a:srgbClr val="000000"/>
          </a:solidFill>
          <a:ln/>
        </p:spPr>
      </p:sp>
      <p:sp>
        <p:nvSpPr>
          <p:cNvPr id="16" name="Text 14"/>
          <p:cNvSpPr/>
          <p:nvPr/>
        </p:nvSpPr>
        <p:spPr>
          <a:xfrm>
            <a:off x="11442065" y="314960"/>
            <a:ext cx="98425"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Shape 15"/>
          <p:cNvSpPr/>
          <p:nvPr/>
        </p:nvSpPr>
        <p:spPr>
          <a:xfrm>
            <a:off x="11600815" y="314960"/>
            <a:ext cx="98425" cy="98425"/>
          </a:xfrm>
          <a:prstGeom prst="ellipse">
            <a:avLst/>
          </a:prstGeom>
          <a:solidFill>
            <a:srgbClr val="000000"/>
          </a:solidFill>
          <a:ln/>
        </p:spPr>
      </p:sp>
      <p:sp>
        <p:nvSpPr>
          <p:cNvPr id="18" name="Text 16"/>
          <p:cNvSpPr/>
          <p:nvPr/>
        </p:nvSpPr>
        <p:spPr>
          <a:xfrm>
            <a:off x="11600815" y="314960"/>
            <a:ext cx="98425"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Shape 17"/>
          <p:cNvSpPr/>
          <p:nvPr/>
        </p:nvSpPr>
        <p:spPr>
          <a:xfrm>
            <a:off x="11760200" y="314960"/>
            <a:ext cx="98425" cy="98425"/>
          </a:xfrm>
          <a:prstGeom prst="ellipse">
            <a:avLst/>
          </a:prstGeom>
          <a:solidFill>
            <a:srgbClr val="000000"/>
          </a:solidFill>
          <a:ln/>
        </p:spPr>
      </p:sp>
      <p:sp>
        <p:nvSpPr>
          <p:cNvPr id="20" name="Text 18"/>
          <p:cNvSpPr/>
          <p:nvPr/>
        </p:nvSpPr>
        <p:spPr>
          <a:xfrm>
            <a:off x="11760200" y="314960"/>
            <a:ext cx="98425"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21" name="Image 0" descr="https://kimi-img.moonshot.cn/pub/slides/slides_tmpl/image/25-08-27-19:57:59-d2nf5hp8bjvh7rlivu1g.png">    </p:cNvPr>
          <p:cNvPicPr>
            <a:picLocks noChangeAspect="1"/>
          </p:cNvPicPr>
          <p:nvPr/>
        </p:nvPicPr>
        <p:blipFill>
          <a:blip r:embed="rId1"/>
          <a:stretch>
            <a:fillRect/>
          </a:stretch>
        </p:blipFill>
        <p:spPr>
          <a:xfrm>
            <a:off x="-13970" y="3348990"/>
            <a:ext cx="1195070" cy="3529330"/>
          </a:xfrm>
          <a:prstGeom prst="rect">
            <a:avLst/>
          </a:prstGeom>
        </p:spPr>
      </p:pic>
      <p:sp>
        <p:nvSpPr>
          <p:cNvPr id="22" name="Text 19"/>
          <p:cNvSpPr/>
          <p:nvPr/>
        </p:nvSpPr>
        <p:spPr>
          <a:xfrm>
            <a:off x="1539875" y="3811905"/>
            <a:ext cx="291782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Model Configuration</a:t>
            </a:r>
            <a:endParaRPr lang="en-US" sz="1600" dirty="0"/>
          </a:p>
        </p:txBody>
      </p:sp>
      <p:sp>
        <p:nvSpPr>
          <p:cNvPr id="23" name="Text 20"/>
          <p:cNvSpPr/>
          <p:nvPr/>
        </p:nvSpPr>
        <p:spPr>
          <a:xfrm>
            <a:off x="1512570" y="4481830"/>
            <a:ext cx="3126105" cy="136445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Configure the LGBMRegressor with 2000 trees, learning rate 0.01, 50 leaves, and seed 42. Standardize features per fold to ensure consistent input scales.</a:t>
            </a:r>
            <a:endParaRPr lang="en-US" sz="1600" dirty="0"/>
          </a:p>
        </p:txBody>
      </p:sp>
      <p:sp>
        <p:nvSpPr>
          <p:cNvPr id="24" name="Text 21"/>
          <p:cNvSpPr/>
          <p:nvPr/>
        </p:nvSpPr>
        <p:spPr>
          <a:xfrm>
            <a:off x="5158105" y="3811905"/>
            <a:ext cx="291782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Early Stopping</a:t>
            </a:r>
            <a:endParaRPr lang="en-US" sz="1600" dirty="0"/>
          </a:p>
        </p:txBody>
      </p:sp>
      <p:sp>
        <p:nvSpPr>
          <p:cNvPr id="25" name="Text 22"/>
          <p:cNvSpPr/>
          <p:nvPr/>
        </p:nvSpPr>
        <p:spPr>
          <a:xfrm>
            <a:off x="5148580" y="4481830"/>
            <a:ext cx="3126105" cy="136445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Implement early stopping based on RMSE to prevent overfitting. Monitor out-of-fold scores to gauge model performance and adjust hyperparameters as needed.</a:t>
            </a:r>
            <a:endParaRPr lang="en-US" sz="1600" dirty="0"/>
          </a:p>
        </p:txBody>
      </p:sp>
      <p:sp>
        <p:nvSpPr>
          <p:cNvPr id="26" name="Text 23"/>
          <p:cNvSpPr/>
          <p:nvPr/>
        </p:nvSpPr>
        <p:spPr>
          <a:xfrm>
            <a:off x="8823960" y="3811905"/>
            <a:ext cx="291782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Validation Strategy</a:t>
            </a:r>
            <a:endParaRPr lang="en-US" sz="1600" dirty="0"/>
          </a:p>
        </p:txBody>
      </p:sp>
      <p:sp>
        <p:nvSpPr>
          <p:cNvPr id="27" name="Text 24"/>
          <p:cNvSpPr/>
          <p:nvPr/>
        </p:nvSpPr>
        <p:spPr>
          <a:xfrm>
            <a:off x="8814435" y="4481830"/>
            <a:ext cx="3126105" cy="136445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Each fold outputs test predictions and out-of-fold scores. Negative R² on fold 0 indicates overfitting to 2017 data, prompting regularization tuning.</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4-d2nf5gh8bjvh7rlivtd0.png">    </p:cNvPr>
          <p:cNvPicPr>
            <a:picLocks noChangeAspect="1"/>
          </p:cNvPicPr>
          <p:nvPr/>
        </p:nvPicPr>
        <p:blipFill>
          <a:blip r:embed="rId1"/>
          <a:stretch>
            <a:fillRect/>
          </a:stretch>
        </p:blipFill>
        <p:spPr>
          <a:xfrm>
            <a:off x="0" y="171450"/>
            <a:ext cx="12192000" cy="6700520"/>
          </a:xfrm>
          <a:prstGeom prst="rect">
            <a:avLst/>
          </a:prstGeom>
        </p:spPr>
      </p:pic>
      <p:sp>
        <p:nvSpPr>
          <p:cNvPr id="3" name="Text 0"/>
          <p:cNvSpPr/>
          <p:nvPr/>
        </p:nvSpPr>
        <p:spPr>
          <a:xfrm>
            <a:off x="1397000" y="4590415"/>
            <a:ext cx="4450080" cy="1263015"/>
          </a:xfrm>
          <a:prstGeom prst="rect">
            <a:avLst/>
          </a:prstGeom>
          <a:noFill/>
          <a:ln/>
        </p:spPr>
        <p:txBody>
          <a:bodyPr wrap="square" lIns="91440" tIns="45720" rIns="91440" bIns="45720" rtlCol="0" anchor="ctr"/>
          <a:lstStyle/>
          <a:p>
            <a:pPr algn="l" indent="0" marL="0">
              <a:lnSpc>
                <a:spcPct val="120000"/>
              </a:lnSpc>
              <a:buNone/>
            </a:pPr>
            <a:r>
              <a:rPr lang="en-US" sz="3200" dirty="0">
                <a:solidFill>
                  <a:srgbClr val="000000"/>
                </a:solidFill>
                <a:latin typeface="MiSans" pitchFamily="34" charset="0"/>
                <a:ea typeface="MiSans" pitchFamily="34" charset="-122"/>
                <a:cs typeface="MiSans" pitchFamily="34" charset="-120"/>
              </a:rPr>
              <a:t>Validation Scores and Blending</a:t>
            </a:r>
            <a:endParaRPr lang="en-US" sz="1600" dirty="0"/>
          </a:p>
        </p:txBody>
      </p:sp>
      <p:sp>
        <p:nvSpPr>
          <p:cNvPr id="4" name="Shape 1"/>
          <p:cNvSpPr/>
          <p:nvPr/>
        </p:nvSpPr>
        <p:spPr>
          <a:xfrm flipH="1">
            <a:off x="902335" y="4770755"/>
            <a:ext cx="320675" cy="400685"/>
          </a:xfrm>
          <a:prstGeom prst="line">
            <a:avLst/>
          </a:prstGeom>
          <a:noFill/>
          <a:ln w="19050">
            <a:gradFill rotWithShape="1" flip="none">
              <a:gsLst>
                <a:gs pos="0">
                  <a:srgbClr val="929E9E"/>
                </a:gs>
                <a:gs pos="100000">
                  <a:srgbClr val="595959"/>
                </a:gs>
              </a:gsLst>
              <a:lin ang="10800000" scaled="1"/>
            </a:gradFill>
            <a:prstDash val="solid"/>
            <a:headEnd type="none"/>
            <a:tailEnd type="none"/>
          </a:ln>
        </p:spPr>
      </p:sp>
      <p:pic>
        <p:nvPicPr>
          <p:cNvPr id="5" name="Image 1" descr="https://kimi-img.moonshot.cn/pub/slides/slides_tmpl/image/25-08-27-19:57:54-d2nf5gh8bjvh7rlivtcg.jpg">    </p:cNvPr>
          <p:cNvPicPr>
            <a:picLocks noChangeAspect="1"/>
          </p:cNvPicPr>
          <p:nvPr/>
        </p:nvPicPr>
        <p:blipFill>
          <a:blip r:embed="rId2"/>
          <a:stretch>
            <a:fillRect/>
          </a:stretch>
        </p:blipFill>
        <p:spPr>
          <a:xfrm>
            <a:off x="5130800" y="43815"/>
            <a:ext cx="2198370" cy="400685"/>
          </a:xfrm>
          <a:prstGeom prst="rect">
            <a:avLst/>
          </a:prstGeom>
        </p:spPr>
      </p:pic>
      <p:sp>
        <p:nvSpPr>
          <p:cNvPr id="6" name="Shape 2"/>
          <p:cNvSpPr/>
          <p:nvPr/>
        </p:nvSpPr>
        <p:spPr>
          <a:xfrm>
            <a:off x="854075" y="901065"/>
            <a:ext cx="320675" cy="3046730"/>
          </a:xfrm>
          <a:prstGeom prst="rect">
            <a:avLst/>
          </a:prstGeom>
          <a:solidFill>
            <a:srgbClr val="FFFFFF"/>
          </a:solidFill>
          <a:ln/>
        </p:spPr>
      </p:sp>
      <p:sp>
        <p:nvSpPr>
          <p:cNvPr id="7" name="Text 3"/>
          <p:cNvSpPr/>
          <p:nvPr/>
        </p:nvSpPr>
        <p:spPr>
          <a:xfrm>
            <a:off x="854075" y="901065"/>
            <a:ext cx="320675" cy="30467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4"/>
          <p:cNvSpPr/>
          <p:nvPr/>
        </p:nvSpPr>
        <p:spPr>
          <a:xfrm>
            <a:off x="1007745" y="690880"/>
            <a:ext cx="166370" cy="3469005"/>
          </a:xfrm>
          <a:prstGeom prst="rect">
            <a:avLst/>
          </a:prstGeom>
          <a:solidFill>
            <a:srgbClr val="000000"/>
          </a:solidFill>
          <a:ln/>
        </p:spPr>
      </p:sp>
      <p:sp>
        <p:nvSpPr>
          <p:cNvPr id="9" name="Text 5"/>
          <p:cNvSpPr/>
          <p:nvPr/>
        </p:nvSpPr>
        <p:spPr>
          <a:xfrm>
            <a:off x="1007745" y="690880"/>
            <a:ext cx="166370" cy="34690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Text 6"/>
          <p:cNvSpPr/>
          <p:nvPr/>
        </p:nvSpPr>
        <p:spPr>
          <a:xfrm>
            <a:off x="6027420" y="4646930"/>
            <a:ext cx="5211445" cy="371475"/>
          </a:xfrm>
          <a:prstGeom prst="rect">
            <a:avLst/>
          </a:prstGeom>
          <a:noFill/>
          <a:ln/>
        </p:spPr>
        <p:txBody>
          <a:bodyPr wrap="square" lIns="91440" tIns="45720" rIns="91440" bIns="45720" rtlCol="0" anchor="ctr"/>
          <a:lstStyle/>
          <a:p>
            <a:pPr algn="r" indent="0" marL="0">
              <a:lnSpc>
                <a:spcPct val="120000"/>
              </a:lnSpc>
              <a:buNone/>
            </a:pPr>
            <a:r>
              <a:rPr lang="en-US" sz="1800" b="1" dirty="0">
                <a:solidFill>
                  <a:srgbClr val="262626"/>
                </a:solidFill>
                <a:latin typeface="MiSans" pitchFamily="34" charset="0"/>
                <a:ea typeface="MiSans" pitchFamily="34" charset="-122"/>
                <a:cs typeface="MiSans" pitchFamily="34" charset="-120"/>
              </a:rPr>
              <a:t>Model Performance</a:t>
            </a:r>
            <a:endParaRPr lang="en-US" sz="1600" dirty="0"/>
          </a:p>
        </p:txBody>
      </p:sp>
      <p:sp>
        <p:nvSpPr>
          <p:cNvPr id="11" name="Text 7"/>
          <p:cNvSpPr/>
          <p:nvPr/>
        </p:nvSpPr>
        <p:spPr>
          <a:xfrm>
            <a:off x="6021070" y="5137150"/>
            <a:ext cx="5210810" cy="113982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262626"/>
                </a:solidFill>
                <a:latin typeface="MiSans" pitchFamily="34" charset="0"/>
                <a:ea typeface="MiSans" pitchFamily="34" charset="-122"/>
                <a:cs typeface="MiSans" pitchFamily="34" charset="-120"/>
              </a:rPr>
              <a:t>Fold R² ranges from -0.12 to 0.41, with a mean R² of 0.18. Blend five fold predictions by arithmetic mean to stabilize variance and improve overall model robustness.</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Disaggregation</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05</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2-d2nf5g18bjvh7rlivt7g.png">    </p:cNvPr>
          <p:cNvPicPr>
            <a:picLocks noChangeAspect="1"/>
          </p:cNvPicPr>
          <p:nvPr/>
        </p:nvPicPr>
        <p:blipFill>
          <a:blip r:embed="rId1"/>
          <a:stretch>
            <a:fillRect/>
          </a:stretch>
        </p:blipFill>
        <p:spPr>
          <a:xfrm>
            <a:off x="-13335" y="0"/>
            <a:ext cx="12240895" cy="6885940"/>
          </a:xfrm>
          <a:prstGeom prst="rect">
            <a:avLst/>
          </a:prstGeom>
        </p:spPr>
      </p:pic>
      <p:pic>
        <p:nvPicPr>
          <p:cNvPr id="3" name="Image 1" descr="https://kimi-img.moonshot.cn/pub/slides/slides_tmpl/image/25-08-27-19:57:52-d2nf5g18bjvh7rlivt6g.png">    </p:cNvPr>
          <p:cNvPicPr>
            <a:picLocks noChangeAspect="1"/>
          </p:cNvPicPr>
          <p:nvPr/>
        </p:nvPicPr>
        <p:blipFill>
          <a:blip r:embed="rId2"/>
          <a:stretch>
            <a:fillRect/>
          </a:stretch>
        </p:blipFill>
        <p:spPr>
          <a:xfrm>
            <a:off x="814070" y="4327525"/>
            <a:ext cx="7486015" cy="1822450"/>
          </a:xfrm>
          <a:prstGeom prst="rect">
            <a:avLst/>
          </a:prstGeom>
        </p:spPr>
      </p:pic>
      <p:pic>
        <p:nvPicPr>
          <p:cNvPr id="4" name="Image 2" descr="https://kimi-img.moonshot.cn/pub/slides/slides_tmpl/image/25-08-27-19:57:51-d2nf5fp8bjvh7rlivt3g.png">    </p:cNvPr>
          <p:cNvPicPr>
            <a:picLocks noChangeAspect="1"/>
          </p:cNvPicPr>
          <p:nvPr/>
        </p:nvPicPr>
        <p:blipFill>
          <a:blip r:embed="rId3"/>
          <a:stretch>
            <a:fillRect/>
          </a:stretch>
        </p:blipFill>
        <p:spPr>
          <a:xfrm>
            <a:off x="2840355" y="913130"/>
            <a:ext cx="6510655" cy="1115695"/>
          </a:xfrm>
          <a:prstGeom prst="rect">
            <a:avLst/>
          </a:prstGeom>
        </p:spPr>
      </p:pic>
      <p:pic>
        <p:nvPicPr>
          <p:cNvPr id="5" name="Image 3" descr="https://kimi-img.moonshot.cn/pub/slides/slides_tmpl/image/25-08-27-19:57:51-d2nf5fp8bjvh7rlivt30.png">    </p:cNvPr>
          <p:cNvPicPr>
            <a:picLocks noChangeAspect="1"/>
          </p:cNvPicPr>
          <p:nvPr/>
        </p:nvPicPr>
        <p:blipFill>
          <a:blip r:embed="rId4"/>
          <a:stretch>
            <a:fillRect/>
          </a:stretch>
        </p:blipFill>
        <p:spPr>
          <a:xfrm>
            <a:off x="669925" y="4269740"/>
            <a:ext cx="701040" cy="682625"/>
          </a:xfrm>
          <a:prstGeom prst="rect">
            <a:avLst/>
          </a:prstGeom>
        </p:spPr>
      </p:pic>
      <p:pic>
        <p:nvPicPr>
          <p:cNvPr id="6" name="Image 4" descr="https://kimi-img.moonshot.cn/pub/slides/slides_tmpl/image/25-08-27-19:57:51-d2nf5fp8bjvh7rlivt2g.png">    </p:cNvPr>
          <p:cNvPicPr>
            <a:picLocks noChangeAspect="1"/>
          </p:cNvPicPr>
          <p:nvPr/>
        </p:nvPicPr>
        <p:blipFill>
          <a:blip r:embed="rId5"/>
          <a:stretch>
            <a:fillRect/>
          </a:stretch>
        </p:blipFill>
        <p:spPr>
          <a:xfrm>
            <a:off x="666750" y="5400040"/>
            <a:ext cx="701040" cy="682625"/>
          </a:xfrm>
          <a:prstGeom prst="rect">
            <a:avLst/>
          </a:prstGeom>
        </p:spPr>
      </p:pic>
      <p:pic>
        <p:nvPicPr>
          <p:cNvPr id="7" name="Image 5" descr="https://kimi-img.moonshot.cn/pub/slides/slides_tmpl/image/25-08-27-19:57:52-d2nf5g18bjvh7rlivt4g.png">    </p:cNvPr>
          <p:cNvPicPr>
            <a:picLocks noChangeAspect="1"/>
          </p:cNvPicPr>
          <p:nvPr/>
        </p:nvPicPr>
        <p:blipFill>
          <a:blip r:embed="rId6"/>
          <a:stretch>
            <a:fillRect/>
          </a:stretch>
        </p:blipFill>
        <p:spPr>
          <a:xfrm>
            <a:off x="4637405" y="4269740"/>
            <a:ext cx="701040" cy="682625"/>
          </a:xfrm>
          <a:prstGeom prst="rect">
            <a:avLst/>
          </a:prstGeom>
        </p:spPr>
      </p:pic>
      <p:pic>
        <p:nvPicPr>
          <p:cNvPr id="8" name="Image 6" descr="https://kimi-img.moonshot.cn/pub/slides/slides_tmpl/image/25-08-27-19:57:52-d2nf5g18bjvh7rlivt5g.png">    </p:cNvPr>
          <p:cNvPicPr>
            <a:picLocks noChangeAspect="1"/>
          </p:cNvPicPr>
          <p:nvPr/>
        </p:nvPicPr>
        <p:blipFill>
          <a:blip r:embed="rId7"/>
          <a:stretch>
            <a:fillRect/>
          </a:stretch>
        </p:blipFill>
        <p:spPr>
          <a:xfrm>
            <a:off x="4637405" y="5400040"/>
            <a:ext cx="701040" cy="682625"/>
          </a:xfrm>
          <a:prstGeom prst="rect">
            <a:avLst/>
          </a:prstGeom>
        </p:spPr>
      </p:pic>
      <p:pic>
        <p:nvPicPr>
          <p:cNvPr id="9" name="Image 7" descr="https://kimi-img.moonshot.cn/pub/slides/slides_tmpl/image/25-08-27-19:57:52-d2nf5g18bjvh7rlivt70.png">    </p:cNvPr>
          <p:cNvPicPr>
            <a:picLocks noChangeAspect="1"/>
          </p:cNvPicPr>
          <p:nvPr/>
        </p:nvPicPr>
        <p:blipFill>
          <a:blip r:embed="rId8"/>
          <a:stretch>
            <a:fillRect/>
          </a:stretch>
        </p:blipFill>
        <p:spPr>
          <a:xfrm>
            <a:off x="8792845" y="4820920"/>
            <a:ext cx="701040" cy="682625"/>
          </a:xfrm>
          <a:prstGeom prst="rect">
            <a:avLst/>
          </a:prstGeom>
        </p:spPr>
      </p:pic>
      <p:sp>
        <p:nvSpPr>
          <p:cNvPr id="10" name="Text 0"/>
          <p:cNvSpPr/>
          <p:nvPr/>
        </p:nvSpPr>
        <p:spPr>
          <a:xfrm>
            <a:off x="1370965" y="4444365"/>
            <a:ext cx="2153920"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Kick-off</a:t>
            </a:r>
            <a:endParaRPr lang="en-US" sz="1600" dirty="0"/>
          </a:p>
        </p:txBody>
      </p:sp>
      <p:sp>
        <p:nvSpPr>
          <p:cNvPr id="11" name="Text 1"/>
          <p:cNvSpPr/>
          <p:nvPr/>
        </p:nvSpPr>
        <p:spPr>
          <a:xfrm>
            <a:off x="1370965" y="5563235"/>
            <a:ext cx="2153285"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EDA Insights</a:t>
            </a:r>
            <a:endParaRPr lang="en-US" sz="1600" dirty="0"/>
          </a:p>
        </p:txBody>
      </p:sp>
      <p:sp>
        <p:nvSpPr>
          <p:cNvPr id="12" name="Text 2"/>
          <p:cNvSpPr/>
          <p:nvPr/>
        </p:nvSpPr>
        <p:spPr>
          <a:xfrm>
            <a:off x="5341620" y="4444365"/>
            <a:ext cx="2059305"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Feature Craft</a:t>
            </a:r>
            <a:endParaRPr lang="en-US" sz="1600" dirty="0"/>
          </a:p>
        </p:txBody>
      </p:sp>
      <p:sp>
        <p:nvSpPr>
          <p:cNvPr id="13" name="Text 3"/>
          <p:cNvSpPr/>
          <p:nvPr/>
        </p:nvSpPr>
        <p:spPr>
          <a:xfrm>
            <a:off x="5341620" y="5563235"/>
            <a:ext cx="2059305"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Model Build</a:t>
            </a:r>
            <a:endParaRPr lang="en-US" sz="1600" dirty="0"/>
          </a:p>
        </p:txBody>
      </p:sp>
      <p:sp>
        <p:nvSpPr>
          <p:cNvPr id="14" name="Text 4"/>
          <p:cNvSpPr/>
          <p:nvPr/>
        </p:nvSpPr>
        <p:spPr>
          <a:xfrm>
            <a:off x="9542145" y="4990465"/>
            <a:ext cx="2037080"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Disaggregation</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10800000">
            <a:off x="-9525" y="2712085"/>
            <a:ext cx="12195810" cy="4145915"/>
          </a:xfrm>
          <a:prstGeom prst="rect">
            <a:avLst/>
          </a:prstGeom>
          <a:solidFill>
            <a:srgbClr val="0D0D0D"/>
          </a:solidFill>
          <a:ln/>
        </p:spPr>
      </p:sp>
      <p:sp>
        <p:nvSpPr>
          <p:cNvPr id="3" name="Text 1"/>
          <p:cNvSpPr/>
          <p:nvPr/>
        </p:nvSpPr>
        <p:spPr>
          <a:xfrm rot="10800000">
            <a:off x="-9525" y="2712085"/>
            <a:ext cx="12195810" cy="41459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rot="10800000">
            <a:off x="6325870" y="0"/>
            <a:ext cx="5860415" cy="4145915"/>
          </a:xfrm>
          <a:prstGeom prst="rect">
            <a:avLst/>
          </a:prstGeom>
          <a:solidFill>
            <a:srgbClr val="0D0D0D"/>
          </a:solidFill>
          <a:ln/>
        </p:spPr>
      </p:sp>
      <p:sp>
        <p:nvSpPr>
          <p:cNvPr id="5" name="Text 3"/>
          <p:cNvSpPr/>
          <p:nvPr/>
        </p:nvSpPr>
        <p:spPr>
          <a:xfrm rot="10800000">
            <a:off x="6325870" y="0"/>
            <a:ext cx="5860415" cy="414591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6" name="Image 0" descr="https://kimi-img.moonshot.cn/pub/slides/slides_tmpl/image/25-08-27-19:57:57-d2nf5h98bjvh7rlivtmg.png">    </p:cNvPr>
          <p:cNvPicPr>
            <a:picLocks noChangeAspect="1"/>
          </p:cNvPicPr>
          <p:nvPr/>
        </p:nvPicPr>
        <p:blipFill>
          <a:blip r:embed="rId1"/>
          <a:stretch>
            <a:fillRect/>
          </a:stretch>
        </p:blipFill>
        <p:spPr>
          <a:xfrm>
            <a:off x="953770" y="360045"/>
            <a:ext cx="8562975" cy="3785870"/>
          </a:xfrm>
          <a:prstGeom prst="rect">
            <a:avLst/>
          </a:prstGeom>
        </p:spPr>
      </p:pic>
      <p:sp>
        <p:nvSpPr>
          <p:cNvPr id="7" name="Shape 4"/>
          <p:cNvSpPr/>
          <p:nvPr/>
        </p:nvSpPr>
        <p:spPr>
          <a:xfrm rot="10800000">
            <a:off x="3251835" y="5427345"/>
            <a:ext cx="8940165" cy="745490"/>
          </a:xfrm>
          <a:prstGeom prst="rect">
            <a:avLst/>
          </a:prstGeom>
          <a:solidFill>
            <a:srgbClr val="FFFFFF"/>
          </a:solidFill>
          <a:ln w="19050">
            <a:solidFill>
              <a:srgbClr val="000000"/>
            </a:solidFill>
            <a:prstDash val="solid"/>
          </a:ln>
        </p:spPr>
      </p:sp>
      <p:sp>
        <p:nvSpPr>
          <p:cNvPr id="8" name="Text 5"/>
          <p:cNvSpPr/>
          <p:nvPr/>
        </p:nvSpPr>
        <p:spPr>
          <a:xfrm rot="10800000">
            <a:off x="3251835" y="5427345"/>
            <a:ext cx="8940165" cy="7454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Text 6"/>
          <p:cNvSpPr/>
          <p:nvPr/>
        </p:nvSpPr>
        <p:spPr>
          <a:xfrm>
            <a:off x="3361690" y="5440045"/>
            <a:ext cx="8016240" cy="691515"/>
          </a:xfrm>
          <a:prstGeom prst="rect">
            <a:avLst/>
          </a:prstGeom>
          <a:noFill/>
          <a:ln/>
        </p:spPr>
        <p:txBody>
          <a:bodyPr wrap="square" lIns="91440" tIns="45720" rIns="91440" bIns="45720" rtlCol="0" anchor="t"/>
          <a:lstStyle/>
          <a:p>
            <a:pPr algn="r" indent="0" marL="0">
              <a:lnSpc>
                <a:spcPct val="120000"/>
              </a:lnSpc>
              <a:buNone/>
            </a:pPr>
            <a:r>
              <a:rPr lang="en-US" sz="3600" dirty="0">
                <a:solidFill>
                  <a:srgbClr val="000000"/>
                </a:solidFill>
                <a:latin typeface="MiSans" pitchFamily="34" charset="0"/>
                <a:ea typeface="MiSans" pitchFamily="34" charset="-122"/>
                <a:cs typeface="MiSans" pitchFamily="34" charset="-120"/>
              </a:rPr>
              <a:t>Ratio Extraction from History</a:t>
            </a:r>
            <a:endParaRPr lang="en-US" sz="1600" dirty="0"/>
          </a:p>
        </p:txBody>
      </p:sp>
      <p:sp>
        <p:nvSpPr>
          <p:cNvPr id="10" name="Shape 7"/>
          <p:cNvSpPr/>
          <p:nvPr/>
        </p:nvSpPr>
        <p:spPr>
          <a:xfrm>
            <a:off x="524510" y="487045"/>
            <a:ext cx="4705985" cy="1628775"/>
          </a:xfrm>
          <a:prstGeom prst="rect">
            <a:avLst/>
          </a:prstGeom>
          <a:solidFill>
            <a:srgbClr val="FFFFFF"/>
          </a:solidFill>
          <a:ln/>
        </p:spPr>
      </p:sp>
      <p:sp>
        <p:nvSpPr>
          <p:cNvPr id="11" name="Text 8"/>
          <p:cNvSpPr/>
          <p:nvPr/>
        </p:nvSpPr>
        <p:spPr>
          <a:xfrm>
            <a:off x="524510" y="487045"/>
            <a:ext cx="4705985" cy="16287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9"/>
          <p:cNvSpPr/>
          <p:nvPr/>
        </p:nvSpPr>
        <p:spPr>
          <a:xfrm>
            <a:off x="279400" y="3049270"/>
            <a:ext cx="2835910" cy="70231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Historical Ratios</a:t>
            </a:r>
            <a:endParaRPr lang="en-US" sz="1600" dirty="0"/>
          </a:p>
        </p:txBody>
      </p:sp>
      <p:sp>
        <p:nvSpPr>
          <p:cNvPr id="13" name="Text 10"/>
          <p:cNvSpPr/>
          <p:nvPr/>
        </p:nvSpPr>
        <p:spPr>
          <a:xfrm>
            <a:off x="280670" y="3898900"/>
            <a:ext cx="2823210" cy="245173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Compute daily product sales share per country-store over 2017-2019. Apply exponential weights to favor recent behavior, ensuring adaptive and stable ratios.</a:t>
            </a:r>
            <a:endParaRPr lang="en-US" sz="1600" dirty="0"/>
          </a:p>
        </p:txBody>
      </p:sp>
      <p:sp>
        <p:nvSpPr>
          <p:cNvPr id="14" name="Text 11"/>
          <p:cNvSpPr/>
          <p:nvPr/>
        </p:nvSpPr>
        <p:spPr>
          <a:xfrm>
            <a:off x="8889365" y="1266190"/>
            <a:ext cx="3053080" cy="70231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Merge Ratios</a:t>
            </a:r>
            <a:endParaRPr lang="en-US" sz="1600" dirty="0"/>
          </a:p>
        </p:txBody>
      </p:sp>
      <p:sp>
        <p:nvSpPr>
          <p:cNvPr id="15" name="Text 12"/>
          <p:cNvSpPr/>
          <p:nvPr/>
        </p:nvSpPr>
        <p:spPr>
          <a:xfrm>
            <a:off x="8891905" y="2115820"/>
            <a:ext cx="3039110" cy="245173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Merge mm-dd keys to test dates to align historical ratios with future dates. This provides a basis for splitting total forecasts into product-level sales.</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227455" y="2285365"/>
            <a:ext cx="10963910" cy="2285365"/>
          </a:xfrm>
          <a:prstGeom prst="rect">
            <a:avLst/>
          </a:prstGeom>
          <a:solidFill>
            <a:srgbClr val="F2F2F2"/>
          </a:solidFill>
          <a:ln/>
        </p:spPr>
      </p:sp>
      <p:sp>
        <p:nvSpPr>
          <p:cNvPr id="3" name="Text 1"/>
          <p:cNvSpPr/>
          <p:nvPr/>
        </p:nvSpPr>
        <p:spPr>
          <a:xfrm>
            <a:off x="1227455" y="2285365"/>
            <a:ext cx="10963910" cy="228536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Text 2"/>
          <p:cNvSpPr/>
          <p:nvPr/>
        </p:nvSpPr>
        <p:spPr>
          <a:xfrm>
            <a:off x="2672080" y="2781935"/>
            <a:ext cx="3423285" cy="1287780"/>
          </a:xfrm>
          <a:prstGeom prst="rect">
            <a:avLst/>
          </a:prstGeom>
          <a:noFill/>
          <a:ln/>
        </p:spPr>
        <p:txBody>
          <a:bodyPr wrap="square" lIns="91440" tIns="45720" rIns="91440" bIns="45720" rtlCol="0" anchor="ctr"/>
          <a:lstStyle/>
          <a:p>
            <a:pPr algn="l" indent="0" marL="0">
              <a:lnSpc>
                <a:spcPct val="120000"/>
              </a:lnSpc>
              <a:buNone/>
            </a:pPr>
            <a:r>
              <a:rPr lang="en-US" sz="2400" dirty="0">
                <a:solidFill>
                  <a:srgbClr val="000000"/>
                </a:solidFill>
                <a:latin typeface="MiSans" pitchFamily="34" charset="0"/>
                <a:ea typeface="MiSans" pitchFamily="34" charset="-122"/>
                <a:cs typeface="MiSans" pitchFamily="34" charset="-120"/>
              </a:rPr>
              <a:t>Store and Country Weighting</a:t>
            </a:r>
            <a:endParaRPr lang="en-US" sz="1600" dirty="0"/>
          </a:p>
        </p:txBody>
      </p:sp>
      <p:sp>
        <p:nvSpPr>
          <p:cNvPr id="5" name="Shape 3"/>
          <p:cNvSpPr/>
          <p:nvPr/>
        </p:nvSpPr>
        <p:spPr>
          <a:xfrm>
            <a:off x="2460625" y="4573905"/>
            <a:ext cx="9763760" cy="3175"/>
          </a:xfrm>
          <a:prstGeom prst="line">
            <a:avLst/>
          </a:prstGeom>
          <a:noFill/>
          <a:ln w="19050">
            <a:solidFill>
              <a:srgbClr val="0D0D0D"/>
            </a:solidFill>
            <a:prstDash val="solid"/>
            <a:headEnd type="none"/>
            <a:tailEnd type="none"/>
          </a:ln>
        </p:spPr>
      </p:sp>
      <p:sp>
        <p:nvSpPr>
          <p:cNvPr id="6" name="Shape 4"/>
          <p:cNvSpPr/>
          <p:nvPr/>
        </p:nvSpPr>
        <p:spPr>
          <a:xfrm>
            <a:off x="2467610" y="2296160"/>
            <a:ext cx="9768205" cy="3175"/>
          </a:xfrm>
          <a:prstGeom prst="line">
            <a:avLst/>
          </a:prstGeom>
          <a:noFill/>
          <a:ln w="19050">
            <a:solidFill>
              <a:srgbClr val="0D0D0D"/>
            </a:solidFill>
            <a:prstDash val="solid"/>
            <a:headEnd type="none"/>
            <a:tailEnd type="none"/>
          </a:ln>
        </p:spPr>
      </p:sp>
      <p:pic>
        <p:nvPicPr>
          <p:cNvPr id="7" name="Image 0" descr="https://kimi-img.moonshot.cn/pub/slides/slides_tmpl/image/25-08-27-19:57:59-d2nf5hp8bjvh7rlivu10.png">    </p:cNvPr>
          <p:cNvPicPr>
            <a:picLocks noChangeAspect="1"/>
          </p:cNvPicPr>
          <p:nvPr/>
        </p:nvPicPr>
        <p:blipFill>
          <a:blip r:embed="rId1"/>
          <a:stretch>
            <a:fillRect/>
          </a:stretch>
        </p:blipFill>
        <p:spPr>
          <a:xfrm>
            <a:off x="-351155" y="-26035"/>
            <a:ext cx="2818130" cy="6908800"/>
          </a:xfrm>
          <a:prstGeom prst="rect">
            <a:avLst/>
          </a:prstGeom>
        </p:spPr>
      </p:pic>
      <p:pic>
        <p:nvPicPr>
          <p:cNvPr id="8" name="Image 1" descr="https://kimi-img.moonshot.cn/pub/slides/slides_tmpl/image/25-08-27-19:57:58-d2nf5hh8bjvh7rlivtvg.png">    </p:cNvPr>
          <p:cNvPicPr>
            <a:picLocks noChangeAspect="1"/>
          </p:cNvPicPr>
          <p:nvPr/>
        </p:nvPicPr>
        <p:blipFill>
          <a:blip r:embed="rId2"/>
          <a:stretch>
            <a:fillRect/>
          </a:stretch>
        </p:blipFill>
        <p:spPr>
          <a:xfrm>
            <a:off x="9624695" y="4580255"/>
            <a:ext cx="2578735" cy="2292350"/>
          </a:xfrm>
          <a:prstGeom prst="rect">
            <a:avLst/>
          </a:prstGeom>
        </p:spPr>
      </p:pic>
      <p:pic>
        <p:nvPicPr>
          <p:cNvPr id="9" name="Image 2" descr="https://kimi-img.moonshot.cn/pub/slides/slides_tmpl/image/25-08-27-19:57:58-d2nf5hh8bjvh7rlivtv0.jpg">    </p:cNvPr>
          <p:cNvPicPr>
            <a:picLocks noChangeAspect="1"/>
          </p:cNvPicPr>
          <p:nvPr/>
        </p:nvPicPr>
        <p:blipFill>
          <a:blip r:embed="rId3"/>
          <a:stretch>
            <a:fillRect/>
          </a:stretch>
        </p:blipFill>
        <p:spPr>
          <a:xfrm>
            <a:off x="170180" y="494665"/>
            <a:ext cx="977900" cy="2908300"/>
          </a:xfrm>
          <a:prstGeom prst="rect">
            <a:avLst/>
          </a:prstGeom>
        </p:spPr>
      </p:pic>
      <p:sp>
        <p:nvSpPr>
          <p:cNvPr id="10" name="Text 5"/>
          <p:cNvSpPr/>
          <p:nvPr/>
        </p:nvSpPr>
        <p:spPr>
          <a:xfrm>
            <a:off x="3051175" y="494665"/>
            <a:ext cx="234823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Store Weights</a:t>
            </a:r>
            <a:endParaRPr lang="en-US" sz="1600" dirty="0"/>
          </a:p>
        </p:txBody>
      </p:sp>
      <p:sp>
        <p:nvSpPr>
          <p:cNvPr id="11" name="Text 6"/>
          <p:cNvSpPr/>
          <p:nvPr/>
        </p:nvSpPr>
        <p:spPr>
          <a:xfrm>
            <a:off x="3048635" y="968375"/>
            <a:ext cx="5991860" cy="545703"/>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Derive store weights from historical revenue share. This ensures that each store's contribution is accurately reflected in the final forecasts.</a:t>
            </a:r>
            <a:endParaRPr lang="en-US" sz="1600" dirty="0"/>
          </a:p>
        </p:txBody>
      </p:sp>
      <p:sp>
        <p:nvSpPr>
          <p:cNvPr id="12" name="Text 7"/>
          <p:cNvSpPr/>
          <p:nvPr/>
        </p:nvSpPr>
        <p:spPr>
          <a:xfrm>
            <a:off x="6033135" y="2607310"/>
            <a:ext cx="234823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Country Weights</a:t>
            </a:r>
            <a:endParaRPr lang="en-US" sz="1600" dirty="0"/>
          </a:p>
        </p:txBody>
      </p:sp>
      <p:sp>
        <p:nvSpPr>
          <p:cNvPr id="13" name="Text 8"/>
          <p:cNvSpPr/>
          <p:nvPr/>
        </p:nvSpPr>
        <p:spPr>
          <a:xfrm>
            <a:off x="6030595" y="3081020"/>
            <a:ext cx="5522595" cy="818753"/>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Derive country weights from pre-2021 totals. This accounts for varying market sizes and ensures balanced forecasts across regions.</a:t>
            </a:r>
            <a:endParaRPr lang="en-US" sz="1600" dirty="0"/>
          </a:p>
        </p:txBody>
      </p:sp>
      <p:sp>
        <p:nvSpPr>
          <p:cNvPr id="14" name="Text 9"/>
          <p:cNvSpPr/>
          <p:nvPr/>
        </p:nvSpPr>
        <p:spPr>
          <a:xfrm>
            <a:off x="3053715" y="4970780"/>
            <a:ext cx="234823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Final Forecast</a:t>
            </a:r>
            <a:endParaRPr lang="en-US" sz="1600" dirty="0"/>
          </a:p>
        </p:txBody>
      </p:sp>
      <p:sp>
        <p:nvSpPr>
          <p:cNvPr id="15" name="Text 10"/>
          <p:cNvSpPr/>
          <p:nvPr/>
        </p:nvSpPr>
        <p:spPr>
          <a:xfrm>
            <a:off x="3051175" y="5444490"/>
            <a:ext cx="5989320" cy="818753"/>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Multiply total forecast by store and country weights, then by product ratios. Round to integers to get realistic unit counts, matching the submission format.</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Evaluation</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06</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4605" y="-22860"/>
            <a:ext cx="12195810" cy="6880860"/>
          </a:xfrm>
          <a:prstGeom prst="rect">
            <a:avLst/>
          </a:prstGeom>
          <a:gradFill rotWithShape="1" flip="none">
            <a:gsLst>
              <a:gs pos="0">
                <a:srgbClr val="000000"/>
              </a:gs>
              <a:gs pos="100000">
                <a:srgbClr val="000000"/>
              </a:gs>
            </a:gsLst>
            <a:lin ang="0" scaled="1"/>
          </a:gradFill>
          <a:ln/>
        </p:spPr>
      </p:sp>
      <p:sp>
        <p:nvSpPr>
          <p:cNvPr id="3" name="Text 1"/>
          <p:cNvSpPr/>
          <p:nvPr/>
        </p:nvSpPr>
        <p:spPr>
          <a:xfrm>
            <a:off x="-14605" y="-2286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14605" y="-22225"/>
            <a:ext cx="12197080" cy="1624330"/>
          </a:xfrm>
          <a:prstGeom prst="rect">
            <a:avLst/>
          </a:prstGeom>
          <a:solidFill>
            <a:srgbClr val="FFFFFF"/>
          </a:solidFill>
          <a:ln w="19050">
            <a:solidFill>
              <a:srgbClr val="FFFFFF">
                <a:alpha val="23922"/>
              </a:srgbClr>
            </a:solidFill>
            <a:prstDash val="solid"/>
          </a:ln>
        </p:spPr>
      </p:sp>
      <p:sp>
        <p:nvSpPr>
          <p:cNvPr id="5" name="Text 3"/>
          <p:cNvSpPr/>
          <p:nvPr/>
        </p:nvSpPr>
        <p:spPr>
          <a:xfrm>
            <a:off x="-14605" y="-22225"/>
            <a:ext cx="12197080" cy="16243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4532630" y="1615440"/>
            <a:ext cx="7649845" cy="5241925"/>
          </a:xfrm>
          <a:prstGeom prst="rect">
            <a:avLst/>
          </a:prstGeom>
          <a:solidFill>
            <a:srgbClr val="FFFFFF"/>
          </a:solidFill>
          <a:ln w="19050">
            <a:solidFill>
              <a:srgbClr val="FFFFFF">
                <a:alpha val="23922"/>
              </a:srgbClr>
            </a:solidFill>
            <a:prstDash val="solid"/>
          </a:ln>
        </p:spPr>
      </p:sp>
      <p:sp>
        <p:nvSpPr>
          <p:cNvPr id="7" name="Text 5"/>
          <p:cNvSpPr/>
          <p:nvPr/>
        </p:nvSpPr>
        <p:spPr>
          <a:xfrm>
            <a:off x="4532630" y="1615440"/>
            <a:ext cx="7649845" cy="52419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Text 6"/>
          <p:cNvSpPr/>
          <p:nvPr/>
        </p:nvSpPr>
        <p:spPr>
          <a:xfrm>
            <a:off x="552450" y="394970"/>
            <a:ext cx="8476615" cy="661035"/>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000000"/>
                </a:solidFill>
                <a:latin typeface="MiSans" pitchFamily="34" charset="0"/>
                <a:ea typeface="MiSans" pitchFamily="34" charset="-122"/>
                <a:cs typeface="MiSans" pitchFamily="34" charset="-120"/>
              </a:rPr>
              <a:t>Actual vs Forecast Plot</a:t>
            </a:r>
            <a:endParaRPr lang="en-US" sz="1600" dirty="0"/>
          </a:p>
        </p:txBody>
      </p:sp>
      <p:sp>
        <p:nvSpPr>
          <p:cNvPr id="9" name="Shape 7"/>
          <p:cNvSpPr/>
          <p:nvPr/>
        </p:nvSpPr>
        <p:spPr>
          <a:xfrm>
            <a:off x="-14605" y="1386205"/>
            <a:ext cx="12207240" cy="217170"/>
          </a:xfrm>
          <a:prstGeom prst="rect">
            <a:avLst/>
          </a:prstGeom>
          <a:solidFill>
            <a:srgbClr val="000000"/>
          </a:solidFill>
          <a:ln/>
        </p:spPr>
      </p:sp>
      <p:sp>
        <p:nvSpPr>
          <p:cNvPr id="10" name="Text 8"/>
          <p:cNvSpPr/>
          <p:nvPr/>
        </p:nvSpPr>
        <p:spPr>
          <a:xfrm>
            <a:off x="-14605" y="1386205"/>
            <a:ext cx="12207240" cy="21717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9"/>
          <p:cNvSpPr/>
          <p:nvPr/>
        </p:nvSpPr>
        <p:spPr>
          <a:xfrm>
            <a:off x="11025505" y="1433830"/>
            <a:ext cx="98740" cy="98425"/>
          </a:xfrm>
          <a:prstGeom prst="ellipse">
            <a:avLst/>
          </a:prstGeom>
          <a:solidFill>
            <a:srgbClr val="FFFFFF"/>
          </a:solidFill>
          <a:ln/>
        </p:spPr>
      </p:sp>
      <p:sp>
        <p:nvSpPr>
          <p:cNvPr id="12" name="Text 10"/>
          <p:cNvSpPr/>
          <p:nvPr/>
        </p:nvSpPr>
        <p:spPr>
          <a:xfrm>
            <a:off x="11025505" y="1433830"/>
            <a:ext cx="98740"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a:off x="11184415" y="1433830"/>
            <a:ext cx="98740" cy="98425"/>
          </a:xfrm>
          <a:prstGeom prst="ellipse">
            <a:avLst/>
          </a:prstGeom>
          <a:solidFill>
            <a:srgbClr val="FFFFFF"/>
          </a:solidFill>
          <a:ln/>
        </p:spPr>
      </p:sp>
      <p:sp>
        <p:nvSpPr>
          <p:cNvPr id="14" name="Text 12"/>
          <p:cNvSpPr/>
          <p:nvPr/>
        </p:nvSpPr>
        <p:spPr>
          <a:xfrm>
            <a:off x="11184415" y="1433830"/>
            <a:ext cx="98740"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3"/>
          <p:cNvSpPr/>
          <p:nvPr/>
        </p:nvSpPr>
        <p:spPr>
          <a:xfrm>
            <a:off x="11343325" y="1433830"/>
            <a:ext cx="98740" cy="98425"/>
          </a:xfrm>
          <a:prstGeom prst="ellipse">
            <a:avLst/>
          </a:prstGeom>
          <a:solidFill>
            <a:srgbClr val="FFFFFF"/>
          </a:solidFill>
          <a:ln/>
        </p:spPr>
      </p:sp>
      <p:sp>
        <p:nvSpPr>
          <p:cNvPr id="16" name="Text 14"/>
          <p:cNvSpPr/>
          <p:nvPr/>
        </p:nvSpPr>
        <p:spPr>
          <a:xfrm>
            <a:off x="11343325" y="1433830"/>
            <a:ext cx="98740"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7" name="Image 0" descr="https://kimi-img.moonshot.cn/pub/slides/slides_tmpl/image/25-08-27-19:57:55-d2nf5gp8bjvh7rlivth0.png">    </p:cNvPr>
          <p:cNvPicPr>
            <a:picLocks noChangeAspect="1"/>
          </p:cNvPicPr>
          <p:nvPr/>
        </p:nvPicPr>
        <p:blipFill>
          <a:blip r:embed="rId1"/>
          <a:stretch>
            <a:fillRect/>
          </a:stretch>
        </p:blipFill>
        <p:spPr>
          <a:xfrm>
            <a:off x="-14605" y="1602105"/>
            <a:ext cx="4547870" cy="5010785"/>
          </a:xfrm>
          <a:prstGeom prst="rect">
            <a:avLst/>
          </a:prstGeom>
        </p:spPr>
      </p:pic>
      <p:pic>
        <p:nvPicPr>
          <p:cNvPr id="18" name="Image 1" descr="https://kimi-img.moonshot.cn/pub/slides/slides_tmpl/image/25-08-27-19:57:55-d2nf5gp8bjvh7rlivtf0.png">    </p:cNvPr>
          <p:cNvPicPr>
            <a:picLocks noChangeAspect="1"/>
          </p:cNvPicPr>
          <p:nvPr/>
        </p:nvPicPr>
        <p:blipFill>
          <a:blip r:embed="rId2"/>
          <a:srcRect l="0" r="0" t="11374" b="0"/>
          <a:stretch/>
        </p:blipFill>
        <p:spPr>
          <a:xfrm>
            <a:off x="4658360" y="2928620"/>
            <a:ext cx="1426210" cy="3112135"/>
          </a:xfrm>
          <a:prstGeom prst="rect">
            <a:avLst/>
          </a:prstGeom>
        </p:spPr>
      </p:pic>
      <p:pic>
        <p:nvPicPr>
          <p:cNvPr id="19" name="Image 2" descr="https://kimi-img.moonshot.cn/pub/slides/slides_tmpl/image/25-08-27-19:57:55-d2nf5gp8bjvh7rlivtg0.png">    </p:cNvPr>
          <p:cNvPicPr>
            <a:picLocks noChangeAspect="1"/>
          </p:cNvPicPr>
          <p:nvPr/>
        </p:nvPicPr>
        <p:blipFill>
          <a:blip r:embed="rId3"/>
          <a:srcRect l="0" r="0" t="11374" b="0"/>
          <a:stretch/>
        </p:blipFill>
        <p:spPr>
          <a:xfrm>
            <a:off x="8202295" y="2928620"/>
            <a:ext cx="1463040" cy="3112135"/>
          </a:xfrm>
          <a:prstGeom prst="rect">
            <a:avLst/>
          </a:prstGeom>
        </p:spPr>
      </p:pic>
      <p:sp>
        <p:nvSpPr>
          <p:cNvPr id="20" name="Text 15"/>
          <p:cNvSpPr/>
          <p:nvPr/>
        </p:nvSpPr>
        <p:spPr>
          <a:xfrm>
            <a:off x="5463540" y="2771775"/>
            <a:ext cx="2205355" cy="70231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Visual Comparison</a:t>
            </a:r>
            <a:endParaRPr lang="en-US" sz="1600" dirty="0"/>
          </a:p>
        </p:txBody>
      </p:sp>
      <p:sp>
        <p:nvSpPr>
          <p:cNvPr id="21" name="Text 16"/>
          <p:cNvSpPr/>
          <p:nvPr/>
        </p:nvSpPr>
        <p:spPr>
          <a:xfrm>
            <a:off x="5463540" y="3544570"/>
            <a:ext cx="2850515" cy="245173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Overlay out-of-fold predictions on cleaned training data. The plot shows captured seasonality but slight under-prediction during holiday spikes, indicating areas for improvement.</a:t>
            </a:r>
            <a:endParaRPr lang="en-US" sz="1600" dirty="0"/>
          </a:p>
        </p:txBody>
      </p:sp>
      <p:sp>
        <p:nvSpPr>
          <p:cNvPr id="22" name="Text 17"/>
          <p:cNvSpPr/>
          <p:nvPr/>
        </p:nvSpPr>
        <p:spPr>
          <a:xfrm>
            <a:off x="9055735" y="2771775"/>
            <a:ext cx="2205355" cy="70231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Residual Analysis</a:t>
            </a:r>
            <a:endParaRPr lang="en-US" sz="1600" dirty="0"/>
          </a:p>
        </p:txBody>
      </p:sp>
      <p:sp>
        <p:nvSpPr>
          <p:cNvPr id="23" name="Text 18"/>
          <p:cNvSpPr/>
          <p:nvPr/>
        </p:nvSpPr>
        <p:spPr>
          <a:xfrm>
            <a:off x="9055735" y="3544570"/>
            <a:ext cx="2850515" cy="245173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Residuals exhibit heteroskedasticity, suggesting the need for robust loss functions or holiday interaction terms in future iterations to enhance model accuracy.</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5-d2nf5gp8bjvh7rlivte0.png">    </p:cNvPr>
          <p:cNvPicPr>
            <a:picLocks noChangeAspect="1"/>
          </p:cNvPicPr>
          <p:nvPr/>
        </p:nvPicPr>
        <p:blipFill>
          <a:blip r:embed="rId1"/>
          <a:stretch>
            <a:fillRect/>
          </a:stretch>
        </p:blipFill>
        <p:spPr>
          <a:xfrm>
            <a:off x="0" y="1588"/>
            <a:ext cx="12191365" cy="6869430"/>
          </a:xfrm>
          <a:prstGeom prst="rect">
            <a:avLst/>
          </a:prstGeom>
        </p:spPr>
      </p:pic>
      <p:sp>
        <p:nvSpPr>
          <p:cNvPr id="3" name="Text 0"/>
          <p:cNvSpPr/>
          <p:nvPr/>
        </p:nvSpPr>
        <p:spPr>
          <a:xfrm>
            <a:off x="5304155" y="200660"/>
            <a:ext cx="6145530" cy="1737995"/>
          </a:xfrm>
          <a:prstGeom prst="rect">
            <a:avLst/>
          </a:prstGeom>
          <a:noFill/>
          <a:ln/>
        </p:spPr>
        <p:txBody>
          <a:bodyPr wrap="square" lIns="91440" tIns="45720" rIns="91440" bIns="45720" rtlCol="0" anchor="ctr"/>
          <a:lstStyle/>
          <a:p>
            <a:pPr algn="r" indent="0" marL="0">
              <a:lnSpc>
                <a:spcPct val="120000"/>
              </a:lnSpc>
              <a:buNone/>
            </a:pPr>
            <a:r>
              <a:rPr lang="en-US" sz="4800" dirty="0">
                <a:solidFill>
                  <a:srgbClr val="000000"/>
                </a:solidFill>
                <a:latin typeface="MiSans" pitchFamily="34" charset="0"/>
                <a:ea typeface="MiSans" pitchFamily="34" charset="-122"/>
                <a:cs typeface="MiSans" pitchFamily="34" charset="-120"/>
              </a:rPr>
              <a:t>Product-Level Sanity Check</a:t>
            </a:r>
            <a:endParaRPr lang="en-US" sz="1600" dirty="0"/>
          </a:p>
        </p:txBody>
      </p:sp>
      <p:sp>
        <p:nvSpPr>
          <p:cNvPr id="4" name="Text 1"/>
          <p:cNvSpPr/>
          <p:nvPr/>
        </p:nvSpPr>
        <p:spPr>
          <a:xfrm>
            <a:off x="5760720" y="4352290"/>
            <a:ext cx="2680970" cy="51435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Sanity Check</a:t>
            </a:r>
            <a:endParaRPr lang="en-US" sz="1600" dirty="0"/>
          </a:p>
        </p:txBody>
      </p:sp>
      <p:sp>
        <p:nvSpPr>
          <p:cNvPr id="5" name="Text 2"/>
          <p:cNvSpPr/>
          <p:nvPr/>
        </p:nvSpPr>
        <p:spPr>
          <a:xfrm>
            <a:off x="5760720" y="5146040"/>
            <a:ext cx="5664200" cy="92519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Compare disaggregated forecasts to last-year baseline. The LLM course maintains top share, and winter dips align with historical trends, supporting business acceptance.</a:t>
            </a: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Next Steps</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07</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5400000">
            <a:off x="9890760" y="4552315"/>
            <a:ext cx="1200785" cy="3419475"/>
          </a:xfrm>
          <a:prstGeom prst="rect">
            <a:avLst/>
          </a:prstGeom>
          <a:solidFill>
            <a:srgbClr val="C0C0C0"/>
          </a:solidFill>
          <a:ln/>
        </p:spPr>
      </p:sp>
      <p:sp>
        <p:nvSpPr>
          <p:cNvPr id="3" name="Text 1"/>
          <p:cNvSpPr/>
          <p:nvPr/>
        </p:nvSpPr>
        <p:spPr>
          <a:xfrm rot="5400000">
            <a:off x="9890760" y="4552315"/>
            <a:ext cx="1200785" cy="34194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Text 2"/>
          <p:cNvSpPr/>
          <p:nvPr/>
        </p:nvSpPr>
        <p:spPr>
          <a:xfrm>
            <a:off x="782320" y="269240"/>
            <a:ext cx="8233410" cy="898525"/>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000000"/>
                </a:solidFill>
                <a:latin typeface="MiSans" pitchFamily="34" charset="0"/>
                <a:ea typeface="MiSans" pitchFamily="34" charset="-122"/>
                <a:cs typeface="MiSans" pitchFamily="34" charset="-120"/>
              </a:rPr>
              <a:t>Hyper-Parameter Tuning Plan</a:t>
            </a:r>
            <a:endParaRPr lang="en-US" sz="1600" dirty="0"/>
          </a:p>
        </p:txBody>
      </p:sp>
      <p:sp>
        <p:nvSpPr>
          <p:cNvPr id="5" name="Shape 3"/>
          <p:cNvSpPr/>
          <p:nvPr/>
        </p:nvSpPr>
        <p:spPr>
          <a:xfrm rot="5400000">
            <a:off x="-1124585" y="3178175"/>
            <a:ext cx="4485005" cy="471805"/>
          </a:xfrm>
          <a:prstGeom prst="rect">
            <a:avLst/>
          </a:prstGeom>
          <a:solidFill>
            <a:srgbClr val="FFFFFF"/>
          </a:solidFill>
          <a:ln w="19050">
            <a:solidFill>
              <a:srgbClr val="000000"/>
            </a:solidFill>
            <a:prstDash val="solid"/>
          </a:ln>
        </p:spPr>
      </p:sp>
      <p:sp>
        <p:nvSpPr>
          <p:cNvPr id="6" name="Text 4"/>
          <p:cNvSpPr/>
          <p:nvPr/>
        </p:nvSpPr>
        <p:spPr>
          <a:xfrm rot="5400000">
            <a:off x="-1124585" y="3178175"/>
            <a:ext cx="4485005" cy="4718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5"/>
          <p:cNvSpPr/>
          <p:nvPr/>
        </p:nvSpPr>
        <p:spPr>
          <a:xfrm>
            <a:off x="0" y="5656580"/>
            <a:ext cx="12212955" cy="5715"/>
          </a:xfrm>
          <a:prstGeom prst="line">
            <a:avLst/>
          </a:prstGeom>
          <a:noFill/>
          <a:ln w="19050">
            <a:solidFill>
              <a:srgbClr val="000000"/>
            </a:solidFill>
            <a:prstDash val="solid"/>
            <a:headEnd type="none"/>
            <a:tailEnd type="none"/>
          </a:ln>
        </p:spPr>
      </p:sp>
      <p:sp>
        <p:nvSpPr>
          <p:cNvPr id="8" name="Shape 6"/>
          <p:cNvSpPr/>
          <p:nvPr/>
        </p:nvSpPr>
        <p:spPr>
          <a:xfrm>
            <a:off x="0" y="1171575"/>
            <a:ext cx="12212955" cy="5715"/>
          </a:xfrm>
          <a:prstGeom prst="line">
            <a:avLst/>
          </a:prstGeom>
          <a:noFill/>
          <a:ln w="19050">
            <a:solidFill>
              <a:srgbClr val="000000"/>
            </a:solidFill>
            <a:prstDash val="solid"/>
            <a:headEnd type="none"/>
            <a:tailEnd type="none"/>
          </a:ln>
        </p:spPr>
      </p:sp>
      <p:sp>
        <p:nvSpPr>
          <p:cNvPr id="9" name="Shape 7"/>
          <p:cNvSpPr/>
          <p:nvPr/>
        </p:nvSpPr>
        <p:spPr>
          <a:xfrm rot="5400000">
            <a:off x="-1801495" y="2971165"/>
            <a:ext cx="4485005" cy="882015"/>
          </a:xfrm>
          <a:prstGeom prst="rect">
            <a:avLst/>
          </a:prstGeom>
          <a:solidFill>
            <a:srgbClr val="C0C0C0"/>
          </a:solidFill>
          <a:ln w="19050">
            <a:solidFill>
              <a:srgbClr val="000000"/>
            </a:solidFill>
            <a:prstDash val="solid"/>
          </a:ln>
        </p:spPr>
      </p:sp>
      <p:sp>
        <p:nvSpPr>
          <p:cNvPr id="10" name="Text 8"/>
          <p:cNvSpPr/>
          <p:nvPr/>
        </p:nvSpPr>
        <p:spPr>
          <a:xfrm rot="5400000">
            <a:off x="-1801495" y="2971165"/>
            <a:ext cx="4485005" cy="8820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9"/>
          <p:cNvSpPr/>
          <p:nvPr/>
        </p:nvSpPr>
        <p:spPr>
          <a:xfrm rot="5400000">
            <a:off x="9031605" y="-2004695"/>
            <a:ext cx="219710" cy="6120130"/>
          </a:xfrm>
          <a:prstGeom prst="rect">
            <a:avLst/>
          </a:prstGeom>
          <a:solidFill>
            <a:srgbClr val="C0C0C0"/>
          </a:solidFill>
          <a:ln/>
        </p:spPr>
      </p:sp>
      <p:sp>
        <p:nvSpPr>
          <p:cNvPr id="12" name="Text 10"/>
          <p:cNvSpPr/>
          <p:nvPr/>
        </p:nvSpPr>
        <p:spPr>
          <a:xfrm rot="5400000">
            <a:off x="9031605" y="-2004695"/>
            <a:ext cx="219710" cy="61201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a:off x="4008120" y="1165225"/>
            <a:ext cx="4771390" cy="2214245"/>
          </a:xfrm>
          <a:prstGeom prst="rect">
            <a:avLst/>
          </a:prstGeom>
          <a:solidFill>
            <a:srgbClr val="000000"/>
          </a:solidFill>
          <a:ln/>
        </p:spPr>
      </p:sp>
      <p:sp>
        <p:nvSpPr>
          <p:cNvPr id="14" name="Text 12"/>
          <p:cNvSpPr/>
          <p:nvPr/>
        </p:nvSpPr>
        <p:spPr>
          <a:xfrm>
            <a:off x="4008120" y="1165225"/>
            <a:ext cx="4771390" cy="221424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3"/>
          <p:cNvSpPr/>
          <p:nvPr/>
        </p:nvSpPr>
        <p:spPr>
          <a:xfrm>
            <a:off x="1353820" y="3373120"/>
            <a:ext cx="4733290" cy="2282825"/>
          </a:xfrm>
          <a:prstGeom prst="rect">
            <a:avLst/>
          </a:prstGeom>
          <a:solidFill>
            <a:srgbClr val="000000"/>
          </a:solidFill>
          <a:ln/>
        </p:spPr>
      </p:sp>
      <p:sp>
        <p:nvSpPr>
          <p:cNvPr id="16" name="Text 14"/>
          <p:cNvSpPr/>
          <p:nvPr/>
        </p:nvSpPr>
        <p:spPr>
          <a:xfrm>
            <a:off x="1353820" y="3373120"/>
            <a:ext cx="4733290" cy="22828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Shape 15"/>
          <p:cNvSpPr/>
          <p:nvPr/>
        </p:nvSpPr>
        <p:spPr>
          <a:xfrm rot="5400000">
            <a:off x="7824470" y="2113915"/>
            <a:ext cx="4488180" cy="2596515"/>
          </a:xfrm>
          <a:prstGeom prst="rect">
            <a:avLst/>
          </a:prstGeom>
          <a:gradFill rotWithShape="1" flip="none">
            <a:gsLst>
              <a:gs pos="0">
                <a:srgbClr val="262626"/>
              </a:gs>
              <a:gs pos="20000">
                <a:srgbClr val="262626"/>
              </a:gs>
              <a:gs pos="100000">
                <a:srgbClr val="000000"/>
              </a:gs>
            </a:gsLst>
            <a:lin ang="7800000" scaled="1"/>
          </a:gradFill>
          <a:ln/>
        </p:spPr>
      </p:sp>
      <p:sp>
        <p:nvSpPr>
          <p:cNvPr id="18" name="Text 16"/>
          <p:cNvSpPr/>
          <p:nvPr/>
        </p:nvSpPr>
        <p:spPr>
          <a:xfrm rot="5400000">
            <a:off x="7824470" y="2113915"/>
            <a:ext cx="4488180" cy="25965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Shape 17"/>
          <p:cNvSpPr/>
          <p:nvPr/>
        </p:nvSpPr>
        <p:spPr>
          <a:xfrm rot="5400000">
            <a:off x="1604645" y="927735"/>
            <a:ext cx="2200910" cy="2701290"/>
          </a:xfrm>
          <a:prstGeom prst="rect">
            <a:avLst/>
          </a:prstGeom>
          <a:solidFill>
            <a:srgbClr val="FFFFFF"/>
          </a:solidFill>
          <a:ln w="19050">
            <a:solidFill>
              <a:srgbClr val="000000"/>
            </a:solidFill>
            <a:prstDash val="solid"/>
          </a:ln>
        </p:spPr>
      </p:sp>
      <p:sp>
        <p:nvSpPr>
          <p:cNvPr id="20" name="Text 18"/>
          <p:cNvSpPr/>
          <p:nvPr/>
        </p:nvSpPr>
        <p:spPr>
          <a:xfrm rot="5400000">
            <a:off x="1604645" y="927735"/>
            <a:ext cx="2200910" cy="27012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1" name="Shape 19"/>
          <p:cNvSpPr/>
          <p:nvPr/>
        </p:nvSpPr>
        <p:spPr>
          <a:xfrm rot="5400000">
            <a:off x="6293485" y="3166745"/>
            <a:ext cx="2275205" cy="2701290"/>
          </a:xfrm>
          <a:prstGeom prst="rect">
            <a:avLst/>
          </a:prstGeom>
          <a:solidFill>
            <a:srgbClr val="FFFFFF"/>
          </a:solidFill>
          <a:ln w="19050">
            <a:solidFill>
              <a:srgbClr val="000000"/>
            </a:solidFill>
            <a:prstDash val="solid"/>
          </a:ln>
        </p:spPr>
      </p:sp>
      <p:sp>
        <p:nvSpPr>
          <p:cNvPr id="22" name="Text 20"/>
          <p:cNvSpPr/>
          <p:nvPr/>
        </p:nvSpPr>
        <p:spPr>
          <a:xfrm rot="5400000">
            <a:off x="6293485" y="3166745"/>
            <a:ext cx="2275205" cy="270129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23" name="Image 0" descr="https://kimi-img.moonshot.cn/pub/slides/slides_tmpl/image/25-08-27-19:57:59-d2nf5hp8bjvh7rlivu3g.png">    </p:cNvPr>
          <p:cNvPicPr>
            <a:picLocks noChangeAspect="1"/>
          </p:cNvPicPr>
          <p:nvPr/>
        </p:nvPicPr>
        <p:blipFill>
          <a:blip r:embed="rId1"/>
          <a:srcRect l="0" r="76255" t="0" b="59200"/>
          <a:stretch/>
        </p:blipFill>
        <p:spPr>
          <a:xfrm>
            <a:off x="1537970" y="1337945"/>
            <a:ext cx="2475230" cy="2034540"/>
          </a:xfrm>
          <a:prstGeom prst="rect">
            <a:avLst/>
          </a:prstGeom>
        </p:spPr>
      </p:pic>
      <p:pic>
        <p:nvPicPr>
          <p:cNvPr id="24" name="Image 1" descr="https://kimi-img.moonshot.cn/pub/slides/slides_tmpl/image/25-08-27-19:57:59-d2nf5hp8bjvh7rlivu3g.png">    </p:cNvPr>
          <p:cNvPicPr>
            <a:picLocks noChangeAspect="1"/>
          </p:cNvPicPr>
          <p:nvPr/>
        </p:nvPicPr>
        <p:blipFill>
          <a:blip r:embed="rId2"/>
          <a:srcRect l="44682" r="31573" t="43130" b="16070"/>
          <a:stretch/>
        </p:blipFill>
        <p:spPr>
          <a:xfrm>
            <a:off x="6191250" y="3580130"/>
            <a:ext cx="2475230" cy="2034540"/>
          </a:xfrm>
          <a:prstGeom prst="rect">
            <a:avLst/>
          </a:prstGeom>
        </p:spPr>
      </p:pic>
      <p:sp>
        <p:nvSpPr>
          <p:cNvPr id="25" name="Text 21"/>
          <p:cNvSpPr/>
          <p:nvPr/>
        </p:nvSpPr>
        <p:spPr>
          <a:xfrm>
            <a:off x="4257040" y="1337945"/>
            <a:ext cx="235839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Optimization</a:t>
            </a:r>
            <a:endParaRPr lang="en-US" sz="1600" dirty="0"/>
          </a:p>
        </p:txBody>
      </p:sp>
      <p:sp>
        <p:nvSpPr>
          <p:cNvPr id="26" name="Text 22"/>
          <p:cNvSpPr/>
          <p:nvPr/>
        </p:nvSpPr>
        <p:spPr>
          <a:xfrm>
            <a:off x="4271645" y="1781175"/>
            <a:ext cx="4248785" cy="1091605"/>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Run Bayesian optimization on num_leaves, max_depth, lambda_l1, lambda_l2, and bagging_fraction. Target mean R² &gt;0.4 while keeping inference under 1 second.</a:t>
            </a:r>
            <a:endParaRPr lang="en-US" sz="1600" dirty="0"/>
          </a:p>
        </p:txBody>
      </p:sp>
      <p:sp>
        <p:nvSpPr>
          <p:cNvPr id="27" name="Text 23"/>
          <p:cNvSpPr/>
          <p:nvPr/>
        </p:nvSpPr>
        <p:spPr>
          <a:xfrm>
            <a:off x="1577340" y="3674745"/>
            <a:ext cx="235839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Efficiency</a:t>
            </a:r>
            <a:endParaRPr lang="en-US" sz="1600" dirty="0"/>
          </a:p>
        </p:txBody>
      </p:sp>
      <p:sp>
        <p:nvSpPr>
          <p:cNvPr id="28" name="Text 24"/>
          <p:cNvSpPr/>
          <p:nvPr/>
        </p:nvSpPr>
        <p:spPr>
          <a:xfrm>
            <a:off x="1591945" y="4117975"/>
            <a:ext cx="4248150" cy="1091605"/>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Leverage Optuna with pruned trials to cut search time by 50%. This ensures efficient hyperparameter tuning without compromising model performance.</a:t>
            </a:r>
            <a:endParaRPr lang="en-US" sz="1600" dirty="0"/>
          </a:p>
        </p:txBody>
      </p:sp>
      <p:sp>
        <p:nvSpPr>
          <p:cNvPr id="29" name="Text 25"/>
          <p:cNvSpPr/>
          <p:nvPr/>
        </p:nvSpPr>
        <p:spPr>
          <a:xfrm>
            <a:off x="9191625" y="1428115"/>
            <a:ext cx="1753870" cy="31813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Robustness</a:t>
            </a:r>
            <a:endParaRPr lang="en-US" sz="1600" dirty="0"/>
          </a:p>
        </p:txBody>
      </p:sp>
      <p:sp>
        <p:nvSpPr>
          <p:cNvPr id="30" name="Text 26"/>
          <p:cNvSpPr/>
          <p:nvPr/>
        </p:nvSpPr>
        <p:spPr>
          <a:xfrm>
            <a:off x="9191625" y="2273935"/>
            <a:ext cx="1753870" cy="2729111"/>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Focus on robustness by ensuring the model generalizes well across different folds and years, reducing overfitting and improving overall accuracy.</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35" y="478790"/>
            <a:ext cx="8496935" cy="1640840"/>
          </a:xfrm>
          <a:prstGeom prst="rect">
            <a:avLst/>
          </a:prstGeom>
          <a:solidFill>
            <a:srgbClr val="101010"/>
          </a:solidFill>
          <a:ln/>
        </p:spPr>
      </p:sp>
      <p:sp>
        <p:nvSpPr>
          <p:cNvPr id="3" name="Text 1"/>
          <p:cNvSpPr/>
          <p:nvPr/>
        </p:nvSpPr>
        <p:spPr>
          <a:xfrm>
            <a:off x="-635" y="478790"/>
            <a:ext cx="8496935" cy="16408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0" y="478790"/>
            <a:ext cx="12212955" cy="5715"/>
          </a:xfrm>
          <a:prstGeom prst="line">
            <a:avLst/>
          </a:prstGeom>
          <a:noFill/>
          <a:ln w="19050">
            <a:solidFill>
              <a:srgbClr val="808080"/>
            </a:solidFill>
            <a:prstDash val="solid"/>
            <a:headEnd type="none"/>
            <a:tailEnd type="none"/>
          </a:ln>
        </p:spPr>
      </p:sp>
      <p:sp>
        <p:nvSpPr>
          <p:cNvPr id="5" name="Shape 3"/>
          <p:cNvSpPr/>
          <p:nvPr/>
        </p:nvSpPr>
        <p:spPr>
          <a:xfrm>
            <a:off x="8495665" y="5216525"/>
            <a:ext cx="3696970" cy="1640840"/>
          </a:xfrm>
          <a:prstGeom prst="rect">
            <a:avLst/>
          </a:prstGeom>
          <a:solidFill>
            <a:srgbClr val="101010"/>
          </a:solidFill>
          <a:ln/>
        </p:spPr>
      </p:sp>
      <p:sp>
        <p:nvSpPr>
          <p:cNvPr id="6" name="Text 4"/>
          <p:cNvSpPr/>
          <p:nvPr/>
        </p:nvSpPr>
        <p:spPr>
          <a:xfrm>
            <a:off x="8495665" y="5216525"/>
            <a:ext cx="3696970" cy="16408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5"/>
          <p:cNvSpPr/>
          <p:nvPr/>
        </p:nvSpPr>
        <p:spPr>
          <a:xfrm>
            <a:off x="262890" y="1195705"/>
            <a:ext cx="8233410" cy="898525"/>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FFFFFF"/>
                </a:solidFill>
                <a:latin typeface="MiSans" pitchFamily="34" charset="0"/>
                <a:ea typeface="MiSans" pitchFamily="34" charset="-122"/>
                <a:cs typeface="MiSans" pitchFamily="34" charset="-120"/>
              </a:rPr>
              <a:t>Advanced Features and Models</a:t>
            </a:r>
            <a:endParaRPr lang="en-US" sz="1600" dirty="0"/>
          </a:p>
        </p:txBody>
      </p:sp>
      <p:sp>
        <p:nvSpPr>
          <p:cNvPr id="8" name="Shape 6"/>
          <p:cNvSpPr/>
          <p:nvPr/>
        </p:nvSpPr>
        <p:spPr>
          <a:xfrm>
            <a:off x="8495665" y="5220970"/>
            <a:ext cx="690880" cy="1641475"/>
          </a:xfrm>
          <a:prstGeom prst="rect">
            <a:avLst/>
          </a:prstGeom>
          <a:solidFill>
            <a:srgbClr val="A6A6A6"/>
          </a:solidFill>
          <a:ln/>
        </p:spPr>
      </p:sp>
      <p:sp>
        <p:nvSpPr>
          <p:cNvPr id="9" name="Text 7"/>
          <p:cNvSpPr/>
          <p:nvPr/>
        </p:nvSpPr>
        <p:spPr>
          <a:xfrm>
            <a:off x="8495665" y="5220970"/>
            <a:ext cx="690880" cy="16414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8"/>
          <p:cNvSpPr/>
          <p:nvPr/>
        </p:nvSpPr>
        <p:spPr>
          <a:xfrm>
            <a:off x="7316470" y="489585"/>
            <a:ext cx="1179830" cy="1629410"/>
          </a:xfrm>
          <a:prstGeom prst="rect">
            <a:avLst/>
          </a:prstGeom>
          <a:solidFill>
            <a:srgbClr val="D9D9D9"/>
          </a:solidFill>
          <a:ln/>
        </p:spPr>
      </p:sp>
      <p:sp>
        <p:nvSpPr>
          <p:cNvPr id="11" name="Text 9"/>
          <p:cNvSpPr/>
          <p:nvPr/>
        </p:nvSpPr>
        <p:spPr>
          <a:xfrm>
            <a:off x="7316470" y="489585"/>
            <a:ext cx="1179830" cy="162941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10"/>
          <p:cNvSpPr/>
          <p:nvPr/>
        </p:nvSpPr>
        <p:spPr>
          <a:xfrm>
            <a:off x="8495665" y="484505"/>
            <a:ext cx="0" cy="6389370"/>
          </a:xfrm>
          <a:prstGeom prst="line">
            <a:avLst/>
          </a:prstGeom>
          <a:noFill/>
          <a:ln w="19050">
            <a:solidFill>
              <a:srgbClr val="808080"/>
            </a:solidFill>
            <a:prstDash val="solid"/>
            <a:headEnd type="none"/>
            <a:tailEnd type="none"/>
          </a:ln>
        </p:spPr>
      </p:sp>
      <p:pic>
        <p:nvPicPr>
          <p:cNvPr id="13" name="Image 0" descr="https://kimi-img.moonshot.cn/pub/slides/slides_tmpl/image/25-08-27-19:57:58-d2nf5hh8bjvh7rlivtq0.png">    </p:cNvPr>
          <p:cNvPicPr>
            <a:picLocks noChangeAspect="1"/>
          </p:cNvPicPr>
          <p:nvPr/>
        </p:nvPicPr>
        <p:blipFill>
          <a:blip r:embed="rId1"/>
          <a:stretch>
            <a:fillRect/>
          </a:stretch>
        </p:blipFill>
        <p:spPr>
          <a:xfrm>
            <a:off x="-635" y="2111375"/>
            <a:ext cx="4779010" cy="4761230"/>
          </a:xfrm>
          <a:prstGeom prst="rect">
            <a:avLst/>
          </a:prstGeom>
        </p:spPr>
      </p:pic>
      <p:sp>
        <p:nvSpPr>
          <p:cNvPr id="14" name="Text 11"/>
          <p:cNvSpPr/>
          <p:nvPr/>
        </p:nvSpPr>
        <p:spPr>
          <a:xfrm>
            <a:off x="4965065" y="2735580"/>
            <a:ext cx="336740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Feature Enhancement</a:t>
            </a:r>
            <a:endParaRPr lang="en-US" sz="1600" dirty="0"/>
          </a:p>
        </p:txBody>
      </p:sp>
      <p:sp>
        <p:nvSpPr>
          <p:cNvPr id="15" name="Text 12"/>
          <p:cNvSpPr/>
          <p:nvPr/>
        </p:nvSpPr>
        <p:spPr>
          <a:xfrm>
            <a:off x="4965065" y="3709670"/>
            <a:ext cx="3119120" cy="136445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Add lagged sales, rolling statistics, price proxies, and macroeconomic indicators. These advanced features can capture more complex patterns and improve model accuracy.</a:t>
            </a:r>
            <a:endParaRPr lang="en-US" sz="1600" dirty="0"/>
          </a:p>
        </p:txBody>
      </p:sp>
      <p:sp>
        <p:nvSpPr>
          <p:cNvPr id="16" name="Text 13"/>
          <p:cNvSpPr/>
          <p:nvPr/>
        </p:nvSpPr>
        <p:spPr>
          <a:xfrm>
            <a:off x="8747760" y="1021715"/>
            <a:ext cx="336677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Model Exploration</a:t>
            </a:r>
            <a:endParaRPr lang="en-US" sz="1600" dirty="0"/>
          </a:p>
        </p:txBody>
      </p:sp>
      <p:sp>
        <p:nvSpPr>
          <p:cNvPr id="17" name="Text 14"/>
          <p:cNvSpPr/>
          <p:nvPr/>
        </p:nvSpPr>
        <p:spPr>
          <a:xfrm>
            <a:off x="8747760" y="1995805"/>
            <a:ext cx="3118485" cy="136445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Test LSTM and CatBoost against LightGBM. Explore ensemble stacking with a linear blender to leverage the strengths of multiple models and enhance predictions.</a:t>
            </a:r>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050665" y="635"/>
            <a:ext cx="5013960" cy="6858000"/>
          </a:xfrm>
          <a:prstGeom prst="rect">
            <a:avLst/>
          </a:prstGeom>
          <a:solidFill>
            <a:srgbClr val="FFFFFF"/>
          </a:solidFill>
          <a:ln w="19050">
            <a:solidFill>
              <a:srgbClr val="000000"/>
            </a:solidFill>
            <a:prstDash val="solid"/>
          </a:ln>
        </p:spPr>
      </p:sp>
      <p:sp>
        <p:nvSpPr>
          <p:cNvPr id="3" name="Text 1"/>
          <p:cNvSpPr/>
          <p:nvPr/>
        </p:nvSpPr>
        <p:spPr>
          <a:xfrm>
            <a:off x="4050665" y="635"/>
            <a:ext cx="5013960" cy="6858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0" y="0"/>
            <a:ext cx="652145" cy="6858000"/>
          </a:xfrm>
          <a:prstGeom prst="rect">
            <a:avLst/>
          </a:prstGeom>
          <a:solidFill>
            <a:srgbClr val="1C1C1C"/>
          </a:solidFill>
          <a:ln/>
        </p:spPr>
      </p:sp>
      <p:sp>
        <p:nvSpPr>
          <p:cNvPr id="5" name="Text 3"/>
          <p:cNvSpPr/>
          <p:nvPr/>
        </p:nvSpPr>
        <p:spPr>
          <a:xfrm>
            <a:off x="0" y="0"/>
            <a:ext cx="652145" cy="6858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9057640" y="0"/>
            <a:ext cx="3134360" cy="6877685"/>
          </a:xfrm>
          <a:prstGeom prst="rect">
            <a:avLst/>
          </a:prstGeom>
          <a:solidFill>
            <a:srgbClr val="1C1C1C"/>
          </a:solidFill>
          <a:ln/>
        </p:spPr>
      </p:sp>
      <p:sp>
        <p:nvSpPr>
          <p:cNvPr id="7" name="Text 5"/>
          <p:cNvSpPr/>
          <p:nvPr/>
        </p:nvSpPr>
        <p:spPr>
          <a:xfrm>
            <a:off x="9057640" y="0"/>
            <a:ext cx="3134360" cy="68776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Text 6"/>
          <p:cNvSpPr/>
          <p:nvPr/>
        </p:nvSpPr>
        <p:spPr>
          <a:xfrm>
            <a:off x="880745" y="1786255"/>
            <a:ext cx="2941320" cy="898525"/>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000000"/>
                </a:solidFill>
                <a:latin typeface="MiSans" pitchFamily="34" charset="0"/>
                <a:ea typeface="MiSans" pitchFamily="34" charset="-122"/>
                <a:cs typeface="MiSans" pitchFamily="34" charset="-120"/>
              </a:rPr>
              <a:t>Deployment and Monitoring</a:t>
            </a:r>
            <a:endParaRPr lang="en-US" sz="1600" dirty="0"/>
          </a:p>
        </p:txBody>
      </p:sp>
      <p:sp>
        <p:nvSpPr>
          <p:cNvPr id="9" name="Shape 7"/>
          <p:cNvSpPr/>
          <p:nvPr/>
        </p:nvSpPr>
        <p:spPr>
          <a:xfrm rot="5400000">
            <a:off x="332105" y="1275080"/>
            <a:ext cx="98425" cy="98425"/>
          </a:xfrm>
          <a:prstGeom prst="ellipse">
            <a:avLst/>
          </a:prstGeom>
          <a:solidFill>
            <a:srgbClr val="FFFFFF"/>
          </a:solidFill>
          <a:ln/>
        </p:spPr>
      </p:sp>
      <p:sp>
        <p:nvSpPr>
          <p:cNvPr id="10" name="Text 8"/>
          <p:cNvSpPr/>
          <p:nvPr/>
        </p:nvSpPr>
        <p:spPr>
          <a:xfrm rot="5400000">
            <a:off x="332105" y="1275080"/>
            <a:ext cx="98425"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9"/>
          <p:cNvSpPr/>
          <p:nvPr/>
        </p:nvSpPr>
        <p:spPr>
          <a:xfrm rot="5400000">
            <a:off x="332105" y="1433830"/>
            <a:ext cx="98425" cy="98425"/>
          </a:xfrm>
          <a:prstGeom prst="ellipse">
            <a:avLst/>
          </a:prstGeom>
          <a:solidFill>
            <a:srgbClr val="FFFFFF"/>
          </a:solidFill>
          <a:ln/>
        </p:spPr>
      </p:sp>
      <p:sp>
        <p:nvSpPr>
          <p:cNvPr id="12" name="Text 10"/>
          <p:cNvSpPr/>
          <p:nvPr/>
        </p:nvSpPr>
        <p:spPr>
          <a:xfrm rot="5400000">
            <a:off x="332105" y="1433830"/>
            <a:ext cx="98425"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rot="5400000">
            <a:off x="332105" y="1592580"/>
            <a:ext cx="98425" cy="98425"/>
          </a:xfrm>
          <a:prstGeom prst="ellipse">
            <a:avLst/>
          </a:prstGeom>
          <a:solidFill>
            <a:srgbClr val="FFFFFF"/>
          </a:solidFill>
          <a:ln/>
        </p:spPr>
      </p:sp>
      <p:sp>
        <p:nvSpPr>
          <p:cNvPr id="14" name="Text 12"/>
          <p:cNvSpPr/>
          <p:nvPr/>
        </p:nvSpPr>
        <p:spPr>
          <a:xfrm rot="5400000">
            <a:off x="332105" y="1592580"/>
            <a:ext cx="98425"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5" name="Image 0" descr="https://kimi-img.moonshot.cn/pub/slides/slides_tmpl/image/25-08-27-19:57:55-d2nf5gp8bjvh7rlivtgg.jpg">    </p:cNvPr>
          <p:cNvPicPr>
            <a:picLocks noChangeAspect="1"/>
          </p:cNvPicPr>
          <p:nvPr/>
        </p:nvPicPr>
        <p:blipFill>
          <a:blip r:embed="rId1"/>
          <a:stretch>
            <a:fillRect/>
          </a:stretch>
        </p:blipFill>
        <p:spPr>
          <a:xfrm>
            <a:off x="880745" y="969010"/>
            <a:ext cx="2234565" cy="673100"/>
          </a:xfrm>
          <a:prstGeom prst="rect">
            <a:avLst/>
          </a:prstGeom>
        </p:spPr>
      </p:pic>
      <p:pic>
        <p:nvPicPr>
          <p:cNvPr id="16" name="Image 1" descr="https://kimi-img.moonshot.cn/pub/slides/slides_tmpl/image/25-08-27-19:57:55-d2nf5gp8bjvh7rlivtgg.jpg">    </p:cNvPr>
          <p:cNvPicPr>
            <a:picLocks noChangeAspect="1"/>
          </p:cNvPicPr>
          <p:nvPr/>
        </p:nvPicPr>
        <p:blipFill>
          <a:blip r:embed="rId2"/>
          <a:stretch>
            <a:fillRect/>
          </a:stretch>
        </p:blipFill>
        <p:spPr>
          <a:xfrm>
            <a:off x="880745" y="6026785"/>
            <a:ext cx="1180465" cy="453390"/>
          </a:xfrm>
          <a:prstGeom prst="rect">
            <a:avLst/>
          </a:prstGeom>
        </p:spPr>
      </p:pic>
      <p:pic>
        <p:nvPicPr>
          <p:cNvPr id="17" name="Image 2" descr="https://kimi-img.moonshot.cn/pub/slides/slides_tmpl/image/25-08-27-19:57:56-d2nf5h18bjvh7rlivthg.jpg">    </p:cNvPr>
          <p:cNvPicPr>
            <a:picLocks noChangeAspect="1"/>
          </p:cNvPicPr>
          <p:nvPr/>
        </p:nvPicPr>
        <p:blipFill>
          <a:blip r:embed="rId3"/>
          <a:stretch>
            <a:fillRect/>
          </a:stretch>
        </p:blipFill>
        <p:spPr>
          <a:xfrm>
            <a:off x="4050665" y="4264660"/>
            <a:ext cx="4224020" cy="2622550"/>
          </a:xfrm>
          <a:prstGeom prst="rect">
            <a:avLst/>
          </a:prstGeom>
        </p:spPr>
      </p:pic>
      <p:pic>
        <p:nvPicPr>
          <p:cNvPr id="18" name="Image 3" descr="https://kimi-img.moonshot.cn/pub/slides/slides_tmpl/image/25-08-27-19:57:56-d2nf5h18bjvh7rlivti0.jpg">    </p:cNvPr>
          <p:cNvPicPr>
            <a:picLocks noChangeAspect="1"/>
          </p:cNvPicPr>
          <p:nvPr/>
        </p:nvPicPr>
        <p:blipFill>
          <a:blip r:embed="rId4"/>
          <a:srcRect l="0" r="3881" t="0" b="0"/>
          <a:stretch/>
        </p:blipFill>
        <p:spPr>
          <a:xfrm>
            <a:off x="6391275" y="635"/>
            <a:ext cx="2673350" cy="2755900"/>
          </a:xfrm>
          <a:prstGeom prst="rect">
            <a:avLst/>
          </a:prstGeom>
        </p:spPr>
      </p:pic>
      <p:sp>
        <p:nvSpPr>
          <p:cNvPr id="19" name="Text 13"/>
          <p:cNvSpPr/>
          <p:nvPr/>
        </p:nvSpPr>
        <p:spPr>
          <a:xfrm>
            <a:off x="9293225" y="1433830"/>
            <a:ext cx="272732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Deployment Strategy</a:t>
            </a:r>
            <a:endParaRPr lang="en-US" sz="1600" dirty="0"/>
          </a:p>
        </p:txBody>
      </p:sp>
      <p:sp>
        <p:nvSpPr>
          <p:cNvPr id="20" name="Text 14"/>
          <p:cNvSpPr/>
          <p:nvPr/>
        </p:nvSpPr>
        <p:spPr>
          <a:xfrm>
            <a:off x="9309100" y="2057400"/>
            <a:ext cx="2627630" cy="1910358"/>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Containerize the model via FastAPI on Azure. Schedule daily retraining with new sales data. Track RMSE drift and data quality alerts to ensure model performance remains stable over time.</a:t>
            </a:r>
            <a:endParaRPr 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8:00-d2nf5i18bjvh7rlivu80.png">    </p:cNvPr>
          <p:cNvPicPr>
            <a:picLocks noChangeAspect="1"/>
          </p:cNvPicPr>
          <p:nvPr/>
        </p:nvPicPr>
        <p:blipFill>
          <a:blip r:embed="rId1"/>
          <a:stretch>
            <a:fillRect/>
          </a:stretch>
        </p:blipFill>
        <p:spPr>
          <a:xfrm>
            <a:off x="6985" y="0"/>
            <a:ext cx="12192635" cy="6872605"/>
          </a:xfrm>
          <a:prstGeom prst="rect">
            <a:avLst/>
          </a:prstGeom>
        </p:spPr>
      </p:pic>
      <p:pic>
        <p:nvPicPr>
          <p:cNvPr id="3" name="Image 1" descr="https://kimi-img.moonshot.cn/pub/slides/slides_tmpl/image/25-08-27-19:57:59-d2nf5hp8bjvh7rlivu60.png">    </p:cNvPr>
          <p:cNvPicPr>
            <a:picLocks noChangeAspect="1"/>
          </p:cNvPicPr>
          <p:nvPr/>
        </p:nvPicPr>
        <p:blipFill>
          <a:blip r:embed="rId2"/>
          <a:stretch>
            <a:fillRect/>
          </a:stretch>
        </p:blipFill>
        <p:spPr>
          <a:xfrm>
            <a:off x="579755" y="304800"/>
            <a:ext cx="8037195" cy="42392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2-d2nf5g18bjvh7rlivt7g.png">    </p:cNvPr>
          <p:cNvPicPr>
            <a:picLocks noChangeAspect="1"/>
          </p:cNvPicPr>
          <p:nvPr/>
        </p:nvPicPr>
        <p:blipFill>
          <a:blip r:embed="rId1"/>
          <a:stretch>
            <a:fillRect/>
          </a:stretch>
        </p:blipFill>
        <p:spPr>
          <a:xfrm>
            <a:off x="-13335" y="0"/>
            <a:ext cx="12240895" cy="6885940"/>
          </a:xfrm>
          <a:prstGeom prst="rect">
            <a:avLst/>
          </a:prstGeom>
        </p:spPr>
      </p:pic>
      <p:pic>
        <p:nvPicPr>
          <p:cNvPr id="3" name="Image 1" descr="https://kimi-img.moonshot.cn/pub/slides/slides_tmpl/image/25-08-27-19:57:51-d2nf5fp8bjvh7rlivt30.png">    </p:cNvPr>
          <p:cNvPicPr>
            <a:picLocks noChangeAspect="1"/>
          </p:cNvPicPr>
          <p:nvPr/>
        </p:nvPicPr>
        <p:blipFill>
          <a:blip r:embed="rId2"/>
          <a:stretch>
            <a:fillRect/>
          </a:stretch>
        </p:blipFill>
        <p:spPr>
          <a:xfrm>
            <a:off x="4890135" y="3959225"/>
            <a:ext cx="701040" cy="682625"/>
          </a:xfrm>
          <a:prstGeom prst="rect">
            <a:avLst/>
          </a:prstGeom>
        </p:spPr>
      </p:pic>
      <p:pic>
        <p:nvPicPr>
          <p:cNvPr id="4" name="Image 2" descr="https://kimi-img.moonshot.cn/pub/slides/slides_tmpl/image/25-08-27-19:57:51-d2nf5fp8bjvh7rlivt2g.png">    </p:cNvPr>
          <p:cNvPicPr>
            <a:picLocks noChangeAspect="1"/>
          </p:cNvPicPr>
          <p:nvPr/>
        </p:nvPicPr>
        <p:blipFill>
          <a:blip r:embed="rId3"/>
          <a:stretch>
            <a:fillRect/>
          </a:stretch>
        </p:blipFill>
        <p:spPr>
          <a:xfrm>
            <a:off x="4855845" y="5082540"/>
            <a:ext cx="701040" cy="682625"/>
          </a:xfrm>
          <a:prstGeom prst="rect">
            <a:avLst/>
          </a:prstGeom>
        </p:spPr>
      </p:pic>
      <p:pic>
        <p:nvPicPr>
          <p:cNvPr id="5" name="Image 3" descr="https://kimi-img.moonshot.cn/pub/slides/slides_tmpl/image/25-08-27-19:57:51-d2nf5fp8bjvh7rlivt3g.png">    </p:cNvPr>
          <p:cNvPicPr>
            <a:picLocks noChangeAspect="1"/>
          </p:cNvPicPr>
          <p:nvPr/>
        </p:nvPicPr>
        <p:blipFill>
          <a:blip r:embed="rId4"/>
          <a:stretch>
            <a:fillRect/>
          </a:stretch>
        </p:blipFill>
        <p:spPr>
          <a:xfrm>
            <a:off x="2840355" y="913130"/>
            <a:ext cx="6510655" cy="1115695"/>
          </a:xfrm>
          <a:prstGeom prst="rect">
            <a:avLst/>
          </a:prstGeom>
        </p:spPr>
      </p:pic>
      <p:pic>
        <p:nvPicPr>
          <p:cNvPr id="6" name="Image 4" descr="https://kimi-img.moonshot.cn/pub/slides/slides_tmpl/image/25-08-27-19:57:52-d2nf5g18bjvh7rlivt40.png">    </p:cNvPr>
          <p:cNvPicPr>
            <a:picLocks noChangeAspect="1"/>
          </p:cNvPicPr>
          <p:nvPr/>
        </p:nvPicPr>
        <p:blipFill>
          <a:blip r:embed="rId5"/>
          <a:stretch>
            <a:fillRect/>
          </a:stretch>
        </p:blipFill>
        <p:spPr>
          <a:xfrm>
            <a:off x="4634865" y="4791075"/>
            <a:ext cx="3218815" cy="18415"/>
          </a:xfrm>
          <a:prstGeom prst="rect">
            <a:avLst/>
          </a:prstGeom>
        </p:spPr>
      </p:pic>
      <p:sp>
        <p:nvSpPr>
          <p:cNvPr id="7" name="Text 0"/>
          <p:cNvSpPr/>
          <p:nvPr/>
        </p:nvSpPr>
        <p:spPr>
          <a:xfrm>
            <a:off x="5556885" y="4103370"/>
            <a:ext cx="2153920"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Evaluation</a:t>
            </a:r>
            <a:endParaRPr lang="en-US" sz="1600" dirty="0"/>
          </a:p>
        </p:txBody>
      </p:sp>
      <p:sp>
        <p:nvSpPr>
          <p:cNvPr id="8" name="Text 1"/>
          <p:cNvSpPr/>
          <p:nvPr/>
        </p:nvSpPr>
        <p:spPr>
          <a:xfrm>
            <a:off x="5556885" y="5222240"/>
            <a:ext cx="2153285"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Next Steps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Kick-off</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01</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784860" y="1491615"/>
            <a:ext cx="5301615" cy="2105660"/>
          </a:xfrm>
          <a:prstGeom prst="rect">
            <a:avLst/>
          </a:prstGeom>
          <a:solidFill>
            <a:srgbClr val="D9D9D9"/>
          </a:solidFill>
          <a:ln/>
        </p:spPr>
      </p:sp>
      <p:sp>
        <p:nvSpPr>
          <p:cNvPr id="3" name="Text 1"/>
          <p:cNvSpPr/>
          <p:nvPr/>
        </p:nvSpPr>
        <p:spPr>
          <a:xfrm>
            <a:off x="784860" y="1491615"/>
            <a:ext cx="5301615" cy="21056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Text 2"/>
          <p:cNvSpPr/>
          <p:nvPr/>
        </p:nvSpPr>
        <p:spPr>
          <a:xfrm>
            <a:off x="3570605" y="497205"/>
            <a:ext cx="5051425" cy="691515"/>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000000"/>
                </a:solidFill>
                <a:latin typeface="MiSans" pitchFamily="34" charset="0"/>
                <a:ea typeface="MiSans" pitchFamily="34" charset="-122"/>
                <a:cs typeface="MiSans" pitchFamily="34" charset="-120"/>
              </a:rPr>
              <a:t>Project Goal and Data Scope</a:t>
            </a:r>
            <a:endParaRPr lang="en-US" sz="1600" dirty="0"/>
          </a:p>
        </p:txBody>
      </p:sp>
      <p:sp>
        <p:nvSpPr>
          <p:cNvPr id="5" name="Shape 3"/>
          <p:cNvSpPr/>
          <p:nvPr/>
        </p:nvSpPr>
        <p:spPr>
          <a:xfrm>
            <a:off x="0" y="0"/>
            <a:ext cx="12194540" cy="282575"/>
          </a:xfrm>
          <a:prstGeom prst="rect">
            <a:avLst/>
          </a:prstGeom>
          <a:solidFill>
            <a:srgbClr val="101010"/>
          </a:solidFill>
          <a:ln/>
        </p:spPr>
      </p:sp>
      <p:sp>
        <p:nvSpPr>
          <p:cNvPr id="6" name="Text 4"/>
          <p:cNvSpPr/>
          <p:nvPr/>
        </p:nvSpPr>
        <p:spPr>
          <a:xfrm>
            <a:off x="0" y="0"/>
            <a:ext cx="12194540" cy="2825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5"/>
          <p:cNvSpPr/>
          <p:nvPr/>
        </p:nvSpPr>
        <p:spPr>
          <a:xfrm>
            <a:off x="6083935" y="1491615"/>
            <a:ext cx="2540" cy="5952490"/>
          </a:xfrm>
          <a:prstGeom prst="line">
            <a:avLst/>
          </a:prstGeom>
          <a:noFill/>
          <a:ln w="19050">
            <a:gradFill rotWithShape="1" flip="none">
              <a:gsLst>
                <a:gs pos="0">
                  <a:srgbClr val="404040"/>
                </a:gs>
                <a:gs pos="83000">
                  <a:srgbClr val="000000">
                    <a:alpha val="0"/>
                  </a:srgbClr>
                </a:gs>
                <a:gs pos="100000">
                  <a:srgbClr val="000000">
                    <a:alpha val="0"/>
                  </a:srgbClr>
                </a:gs>
              </a:gsLst>
              <a:lin ang="5340000" scaled="1"/>
            </a:gradFill>
            <a:prstDash val="solid"/>
            <a:headEnd type="none"/>
            <a:tailEnd type="none"/>
          </a:ln>
        </p:spPr>
      </p:sp>
      <p:sp>
        <p:nvSpPr>
          <p:cNvPr id="8" name="Shape 6"/>
          <p:cNvSpPr/>
          <p:nvPr/>
        </p:nvSpPr>
        <p:spPr>
          <a:xfrm>
            <a:off x="779780" y="1491615"/>
            <a:ext cx="10601960" cy="5715"/>
          </a:xfrm>
          <a:prstGeom prst="line">
            <a:avLst/>
          </a:prstGeom>
          <a:noFill/>
          <a:ln w="19050">
            <a:gradFill rotWithShape="1" flip="none">
              <a:gsLst>
                <a:gs pos="0">
                  <a:srgbClr val="FFFFFF"/>
                </a:gs>
                <a:gs pos="31000">
                  <a:srgbClr val="909090"/>
                </a:gs>
                <a:gs pos="53000">
                  <a:srgbClr val="202020"/>
                </a:gs>
                <a:gs pos="76000">
                  <a:srgbClr val="909090"/>
                </a:gs>
                <a:gs pos="100000">
                  <a:srgbClr val="FFFFFF"/>
                </a:gs>
              </a:gsLst>
              <a:lin ang="0" scaled="1"/>
            </a:gradFill>
            <a:prstDash val="solid"/>
            <a:headEnd type="none"/>
            <a:tailEnd type="none"/>
          </a:ln>
        </p:spPr>
      </p:sp>
      <p:sp>
        <p:nvSpPr>
          <p:cNvPr id="9" name="Shape 7"/>
          <p:cNvSpPr/>
          <p:nvPr/>
        </p:nvSpPr>
        <p:spPr>
          <a:xfrm>
            <a:off x="779780" y="1403985"/>
            <a:ext cx="10601960" cy="5715"/>
          </a:xfrm>
          <a:prstGeom prst="line">
            <a:avLst/>
          </a:prstGeom>
          <a:noFill/>
          <a:ln w="19050">
            <a:gradFill rotWithShape="1" flip="none">
              <a:gsLst>
                <a:gs pos="0">
                  <a:srgbClr val="FFFFFF"/>
                </a:gs>
                <a:gs pos="31000">
                  <a:srgbClr val="909090"/>
                </a:gs>
                <a:gs pos="53000">
                  <a:srgbClr val="202020"/>
                </a:gs>
                <a:gs pos="76000">
                  <a:srgbClr val="909090"/>
                </a:gs>
                <a:gs pos="100000">
                  <a:srgbClr val="FFFFFF"/>
                </a:gs>
              </a:gsLst>
              <a:lin ang="0" scaled="1"/>
            </a:gradFill>
            <a:prstDash val="solid"/>
            <a:headEnd type="none"/>
            <a:tailEnd type="none"/>
          </a:ln>
        </p:spPr>
      </p:sp>
      <p:sp>
        <p:nvSpPr>
          <p:cNvPr id="10" name="Shape 8"/>
          <p:cNvSpPr/>
          <p:nvPr/>
        </p:nvSpPr>
        <p:spPr>
          <a:xfrm>
            <a:off x="779780" y="290830"/>
            <a:ext cx="0" cy="6558915"/>
          </a:xfrm>
          <a:prstGeom prst="line">
            <a:avLst/>
          </a:prstGeom>
          <a:noFill/>
          <a:ln w="19050">
            <a:solidFill>
              <a:srgbClr val="000000"/>
            </a:solidFill>
            <a:prstDash val="solid"/>
            <a:headEnd type="none"/>
            <a:tailEnd type="none"/>
          </a:ln>
        </p:spPr>
      </p:sp>
      <p:sp>
        <p:nvSpPr>
          <p:cNvPr id="11" name="Shape 9"/>
          <p:cNvSpPr/>
          <p:nvPr/>
        </p:nvSpPr>
        <p:spPr>
          <a:xfrm>
            <a:off x="11381740" y="290830"/>
            <a:ext cx="0" cy="6558915"/>
          </a:xfrm>
          <a:prstGeom prst="line">
            <a:avLst/>
          </a:prstGeom>
          <a:noFill/>
          <a:ln w="19050">
            <a:solidFill>
              <a:srgbClr val="000000"/>
            </a:solidFill>
            <a:prstDash val="solid"/>
            <a:headEnd type="none"/>
            <a:tailEnd type="none"/>
          </a:ln>
        </p:spPr>
      </p:sp>
      <p:sp>
        <p:nvSpPr>
          <p:cNvPr id="12" name="Shape 10"/>
          <p:cNvSpPr/>
          <p:nvPr/>
        </p:nvSpPr>
        <p:spPr>
          <a:xfrm>
            <a:off x="0" y="6173470"/>
            <a:ext cx="12446000" cy="690880"/>
          </a:xfrm>
          <a:prstGeom prst="rect">
            <a:avLst/>
          </a:prstGeom>
          <a:solidFill>
            <a:srgbClr val="101010"/>
          </a:solidFill>
          <a:ln/>
        </p:spPr>
      </p:sp>
      <p:sp>
        <p:nvSpPr>
          <p:cNvPr id="13" name="Text 11"/>
          <p:cNvSpPr/>
          <p:nvPr/>
        </p:nvSpPr>
        <p:spPr>
          <a:xfrm>
            <a:off x="0" y="6173470"/>
            <a:ext cx="12446000" cy="69088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11382375" y="6173470"/>
            <a:ext cx="824230" cy="690880"/>
          </a:xfrm>
          <a:prstGeom prst="rect">
            <a:avLst/>
          </a:prstGeom>
          <a:solidFill>
            <a:srgbClr val="101010"/>
          </a:solidFill>
          <a:ln/>
        </p:spPr>
      </p:sp>
      <p:sp>
        <p:nvSpPr>
          <p:cNvPr id="15" name="Text 13"/>
          <p:cNvSpPr/>
          <p:nvPr/>
        </p:nvSpPr>
        <p:spPr>
          <a:xfrm>
            <a:off x="11382375" y="6173470"/>
            <a:ext cx="824230" cy="69088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6" name="Image 0" descr="https://kimi-img.moonshot.cn/pub/slides/slides_tmpl/image/25-08-27-19:57:57-d2nf5h98bjvh7rlivto0.png">    </p:cNvPr>
          <p:cNvPicPr>
            <a:picLocks noChangeAspect="1"/>
          </p:cNvPicPr>
          <p:nvPr/>
        </p:nvPicPr>
        <p:blipFill>
          <a:blip r:embed="rId1"/>
          <a:srcRect l="0" r="0" t="0" b="21328"/>
          <a:stretch/>
        </p:blipFill>
        <p:spPr>
          <a:xfrm>
            <a:off x="779780" y="3597275"/>
            <a:ext cx="10625455" cy="2632710"/>
          </a:xfrm>
          <a:prstGeom prst="rect">
            <a:avLst/>
          </a:prstGeom>
        </p:spPr>
      </p:pic>
      <p:pic>
        <p:nvPicPr>
          <p:cNvPr id="17" name="Image 1" descr="https://kimi-img.moonshot.cn/pub/slides/slides_tmpl/image/25-08-27-19:57:56-d2nf5h18bjvh7rlivtlg.png">    </p:cNvPr>
          <p:cNvPicPr>
            <a:picLocks noChangeAspect="1"/>
          </p:cNvPicPr>
          <p:nvPr/>
        </p:nvPicPr>
        <p:blipFill>
          <a:blip r:embed="rId2"/>
          <a:stretch>
            <a:fillRect/>
          </a:stretch>
        </p:blipFill>
        <p:spPr>
          <a:xfrm>
            <a:off x="281940" y="1607185"/>
            <a:ext cx="701040" cy="640080"/>
          </a:xfrm>
          <a:prstGeom prst="rect">
            <a:avLst/>
          </a:prstGeom>
        </p:spPr>
      </p:pic>
      <p:pic>
        <p:nvPicPr>
          <p:cNvPr id="18" name="Image 2" descr="https://kimi-img.moonshot.cn/pub/slides/slides_tmpl/image/25-08-27-19:57:56-d2nf5h18bjvh7rlivtm0.png">    </p:cNvPr>
          <p:cNvPicPr>
            <a:picLocks noChangeAspect="1"/>
          </p:cNvPicPr>
          <p:nvPr/>
        </p:nvPicPr>
        <p:blipFill>
          <a:blip r:embed="rId3"/>
          <a:stretch>
            <a:fillRect/>
          </a:stretch>
        </p:blipFill>
        <p:spPr>
          <a:xfrm>
            <a:off x="11426190" y="1607185"/>
            <a:ext cx="701040" cy="640080"/>
          </a:xfrm>
          <a:prstGeom prst="rect">
            <a:avLst/>
          </a:prstGeom>
        </p:spPr>
      </p:pic>
      <p:sp>
        <p:nvSpPr>
          <p:cNvPr id="19" name="Shape 14"/>
          <p:cNvSpPr/>
          <p:nvPr/>
        </p:nvSpPr>
        <p:spPr>
          <a:xfrm>
            <a:off x="773430" y="6179820"/>
            <a:ext cx="10617835" cy="370840"/>
          </a:xfrm>
          <a:prstGeom prst="rect">
            <a:avLst/>
          </a:prstGeom>
          <a:solidFill>
            <a:srgbClr val="FFFFFF"/>
          </a:solidFill>
          <a:ln/>
        </p:spPr>
      </p:sp>
      <p:sp>
        <p:nvSpPr>
          <p:cNvPr id="20" name="Text 15"/>
          <p:cNvSpPr/>
          <p:nvPr/>
        </p:nvSpPr>
        <p:spPr>
          <a:xfrm>
            <a:off x="773430" y="6179820"/>
            <a:ext cx="10617835" cy="3708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1" name="Text 16"/>
          <p:cNvSpPr/>
          <p:nvPr/>
        </p:nvSpPr>
        <p:spPr>
          <a:xfrm>
            <a:off x="1065530" y="1684655"/>
            <a:ext cx="459740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Project Objective</a:t>
            </a:r>
            <a:endParaRPr lang="en-US" sz="1600" dirty="0"/>
          </a:p>
        </p:txBody>
      </p:sp>
      <p:sp>
        <p:nvSpPr>
          <p:cNvPr id="22" name="Text 17"/>
          <p:cNvSpPr/>
          <p:nvPr/>
        </p:nvSpPr>
        <p:spPr>
          <a:xfrm>
            <a:off x="1067435" y="2228215"/>
            <a:ext cx="4662170" cy="1910358"/>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Our goal is to predict daily product-level sales for five countries, three stores, and five educational technology products from 2017 to 2022. The raw training set includes 1826 unique dates with features like date, country, store, product, and number of items sold. Success is measured by RMSE on disaggregated forecasts.</a:t>
            </a:r>
            <a:endParaRPr lang="en-US" sz="1600" dirty="0"/>
          </a:p>
        </p:txBody>
      </p:sp>
      <p:sp>
        <p:nvSpPr>
          <p:cNvPr id="23" name="Text 18"/>
          <p:cNvSpPr/>
          <p:nvPr/>
        </p:nvSpPr>
        <p:spPr>
          <a:xfrm>
            <a:off x="6438900" y="1684655"/>
            <a:ext cx="459740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Data Structure</a:t>
            </a:r>
            <a:endParaRPr lang="en-US" sz="1600" dirty="0"/>
          </a:p>
        </p:txBody>
      </p:sp>
      <p:sp>
        <p:nvSpPr>
          <p:cNvPr id="24" name="Text 19"/>
          <p:cNvSpPr/>
          <p:nvPr/>
        </p:nvSpPr>
        <p:spPr>
          <a:xfrm>
            <a:off x="6440805" y="2228215"/>
            <a:ext cx="4662170" cy="163750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The training dataset contains 1826 unique dates with features such as date, country, store, product, and the number of items sold. The test dataset mirrors this structure but lacks the target variable. The objective is to achieve high accuracy in predicting future sales based on historical data.</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0160" y="-23495"/>
            <a:ext cx="12195810" cy="6880860"/>
          </a:xfrm>
          <a:prstGeom prst="rect">
            <a:avLst/>
          </a:prstGeom>
          <a:solidFill>
            <a:srgbClr val="000000"/>
          </a:solidFill>
          <a:ln/>
        </p:spPr>
      </p:sp>
      <p:sp>
        <p:nvSpPr>
          <p:cNvPr id="3" name="Text 1"/>
          <p:cNvSpPr/>
          <p:nvPr/>
        </p:nvSpPr>
        <p:spPr>
          <a:xfrm>
            <a:off x="-10160" y="-23495"/>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9-d2nf5hp8bjvh7rlivu0g.png">    </p:cNvPr>
          <p:cNvPicPr>
            <a:picLocks noChangeAspect="1"/>
          </p:cNvPicPr>
          <p:nvPr/>
        </p:nvPicPr>
        <p:blipFill>
          <a:blip r:embed="rId1"/>
          <a:stretch>
            <a:fillRect/>
          </a:stretch>
        </p:blipFill>
        <p:spPr>
          <a:xfrm>
            <a:off x="0" y="-27305"/>
            <a:ext cx="12192000" cy="6884670"/>
          </a:xfrm>
          <a:prstGeom prst="rect">
            <a:avLst/>
          </a:prstGeom>
        </p:spPr>
      </p:pic>
      <p:sp>
        <p:nvSpPr>
          <p:cNvPr id="5" name="Shape 2"/>
          <p:cNvSpPr/>
          <p:nvPr/>
        </p:nvSpPr>
        <p:spPr>
          <a:xfrm>
            <a:off x="-5715" y="-13970"/>
            <a:ext cx="8060055" cy="2070735"/>
          </a:xfrm>
          <a:prstGeom prst="rect">
            <a:avLst/>
          </a:prstGeom>
          <a:solidFill>
            <a:srgbClr val="FFFFFF"/>
          </a:solidFill>
          <a:ln w="19050">
            <a:solidFill>
              <a:srgbClr val="000000"/>
            </a:solidFill>
            <a:prstDash val="solid"/>
          </a:ln>
        </p:spPr>
      </p:sp>
      <p:sp>
        <p:nvSpPr>
          <p:cNvPr id="6" name="Text 3"/>
          <p:cNvSpPr/>
          <p:nvPr/>
        </p:nvSpPr>
        <p:spPr>
          <a:xfrm>
            <a:off x="-5715" y="-13970"/>
            <a:ext cx="8060055" cy="207073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970280" y="749300"/>
            <a:ext cx="6490970" cy="898525"/>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000000"/>
                </a:solidFill>
                <a:latin typeface="MiSans" pitchFamily="34" charset="0"/>
                <a:ea typeface="MiSans" pitchFamily="34" charset="-122"/>
                <a:cs typeface="MiSans" pitchFamily="34" charset="-120"/>
              </a:rPr>
              <a:t>Toolkit and Workflow Outline</a:t>
            </a:r>
            <a:endParaRPr lang="en-US" sz="1600" dirty="0"/>
          </a:p>
        </p:txBody>
      </p:sp>
      <p:pic>
        <p:nvPicPr>
          <p:cNvPr id="8" name="Image 1" descr="https://kimi-img.moonshot.cn/pub/slides/slides_tmpl/image/25-08-27-19:57:58-d2nf5hh8bjvh7rlivtt0.jpg">    </p:cNvPr>
          <p:cNvPicPr>
            <a:picLocks noChangeAspect="1"/>
          </p:cNvPicPr>
          <p:nvPr/>
        </p:nvPicPr>
        <p:blipFill>
          <a:blip r:embed="rId2"/>
          <a:stretch>
            <a:fillRect/>
          </a:stretch>
        </p:blipFill>
        <p:spPr>
          <a:xfrm>
            <a:off x="7973695" y="-43180"/>
            <a:ext cx="4218305" cy="2127885"/>
          </a:xfrm>
          <a:prstGeom prst="rect">
            <a:avLst/>
          </a:prstGeom>
        </p:spPr>
      </p:pic>
      <p:pic>
        <p:nvPicPr>
          <p:cNvPr id="9" name="Image 2" descr="https://kimi-img.moonshot.cn/pub/slides/slides_tmpl/image/25-08-27-19:57:58-d2nf5hh8bjvh7rlivttg.png">    </p:cNvPr>
          <p:cNvPicPr>
            <a:picLocks noChangeAspect="1"/>
          </p:cNvPicPr>
          <p:nvPr/>
        </p:nvPicPr>
        <p:blipFill>
          <a:blip r:embed="rId3"/>
          <a:stretch>
            <a:fillRect/>
          </a:stretch>
        </p:blipFill>
        <p:spPr>
          <a:xfrm>
            <a:off x="8719820" y="2460625"/>
            <a:ext cx="2109470" cy="1456690"/>
          </a:xfrm>
          <a:prstGeom prst="rect">
            <a:avLst/>
          </a:prstGeom>
        </p:spPr>
      </p:pic>
      <p:pic>
        <p:nvPicPr>
          <p:cNvPr id="10" name="Image 3" descr="https://kimi-img.moonshot.cn/pub/slides/slides_tmpl/image/25-08-27-19:57:58-d2nf5hh8bjvh7rlivtu0.png">    </p:cNvPr>
          <p:cNvPicPr>
            <a:picLocks noChangeAspect="1"/>
          </p:cNvPicPr>
          <p:nvPr/>
        </p:nvPicPr>
        <p:blipFill>
          <a:blip r:embed="rId4"/>
          <a:stretch>
            <a:fillRect/>
          </a:stretch>
        </p:blipFill>
        <p:spPr>
          <a:xfrm>
            <a:off x="1368425" y="2460625"/>
            <a:ext cx="2109470" cy="1456690"/>
          </a:xfrm>
          <a:prstGeom prst="rect">
            <a:avLst/>
          </a:prstGeom>
        </p:spPr>
      </p:pic>
      <p:pic>
        <p:nvPicPr>
          <p:cNvPr id="11" name="Image 4" descr="https://kimi-img.moonshot.cn/pub/slides/slides_tmpl/image/25-08-27-19:57:58-d2nf5hh8bjvh7rlivtug.png">    </p:cNvPr>
          <p:cNvPicPr>
            <a:picLocks noChangeAspect="1"/>
          </p:cNvPicPr>
          <p:nvPr/>
        </p:nvPicPr>
        <p:blipFill>
          <a:blip r:embed="rId5"/>
          <a:stretch>
            <a:fillRect/>
          </a:stretch>
        </p:blipFill>
        <p:spPr>
          <a:xfrm>
            <a:off x="5064125" y="2460625"/>
            <a:ext cx="2109470" cy="1456690"/>
          </a:xfrm>
          <a:prstGeom prst="rect">
            <a:avLst/>
          </a:prstGeom>
        </p:spPr>
      </p:pic>
      <p:sp>
        <p:nvSpPr>
          <p:cNvPr id="12" name="Shape 5"/>
          <p:cNvSpPr/>
          <p:nvPr/>
        </p:nvSpPr>
        <p:spPr>
          <a:xfrm>
            <a:off x="795020" y="4196080"/>
            <a:ext cx="3771265" cy="0"/>
          </a:xfrm>
          <a:prstGeom prst="line">
            <a:avLst/>
          </a:prstGeom>
          <a:noFill/>
          <a:ln w="3175">
            <a:gradFill rotWithShape="1" flip="none">
              <a:gsLst>
                <a:gs pos="0">
                  <a:srgbClr val="000000"/>
                </a:gs>
                <a:gs pos="53000">
                  <a:srgbClr val="595959"/>
                </a:gs>
                <a:gs pos="100000">
                  <a:srgbClr val="000000"/>
                </a:gs>
              </a:gsLst>
              <a:lin ang="10800000" scaled="1"/>
            </a:gradFill>
            <a:prstDash val="solid"/>
            <a:headEnd type="none"/>
            <a:tailEnd type="none"/>
          </a:ln>
        </p:spPr>
      </p:sp>
      <p:sp>
        <p:nvSpPr>
          <p:cNvPr id="13" name="Shape 6"/>
          <p:cNvSpPr/>
          <p:nvPr/>
        </p:nvSpPr>
        <p:spPr>
          <a:xfrm>
            <a:off x="4498975" y="4196080"/>
            <a:ext cx="3926205" cy="0"/>
          </a:xfrm>
          <a:prstGeom prst="line">
            <a:avLst/>
          </a:prstGeom>
          <a:noFill/>
          <a:ln w="3175">
            <a:gradFill rotWithShape="1" flip="none">
              <a:gsLst>
                <a:gs pos="0">
                  <a:srgbClr val="000000"/>
                </a:gs>
                <a:gs pos="53000">
                  <a:srgbClr val="595959"/>
                </a:gs>
                <a:gs pos="100000">
                  <a:srgbClr val="000000"/>
                </a:gs>
              </a:gsLst>
              <a:lin ang="10800000" scaled="1"/>
            </a:gradFill>
            <a:prstDash val="solid"/>
            <a:headEnd type="none"/>
            <a:tailEnd type="none"/>
          </a:ln>
        </p:spPr>
      </p:sp>
      <p:sp>
        <p:nvSpPr>
          <p:cNvPr id="14" name="Shape 7"/>
          <p:cNvSpPr/>
          <p:nvPr/>
        </p:nvSpPr>
        <p:spPr>
          <a:xfrm>
            <a:off x="8101330" y="4196080"/>
            <a:ext cx="3911600" cy="0"/>
          </a:xfrm>
          <a:prstGeom prst="line">
            <a:avLst/>
          </a:prstGeom>
          <a:noFill/>
          <a:ln w="3175">
            <a:gradFill rotWithShape="1" flip="none">
              <a:gsLst>
                <a:gs pos="0">
                  <a:srgbClr val="000000"/>
                </a:gs>
                <a:gs pos="53000">
                  <a:srgbClr val="595959"/>
                </a:gs>
                <a:gs pos="100000">
                  <a:srgbClr val="000000"/>
                </a:gs>
              </a:gsLst>
              <a:lin ang="10800000" scaled="1"/>
            </a:gradFill>
            <a:prstDash val="solid"/>
            <a:headEnd type="none"/>
            <a:tailEnd type="none"/>
          </a:ln>
        </p:spPr>
      </p:sp>
      <p:sp>
        <p:nvSpPr>
          <p:cNvPr id="15" name="Text 8"/>
          <p:cNvSpPr/>
          <p:nvPr/>
        </p:nvSpPr>
        <p:spPr>
          <a:xfrm>
            <a:off x="927735" y="3401695"/>
            <a:ext cx="3171825" cy="808990"/>
          </a:xfrm>
          <a:prstGeom prst="rect">
            <a:avLst/>
          </a:prstGeom>
          <a:noFill/>
          <a:ln/>
        </p:spPr>
        <p:txBody>
          <a:bodyPr wrap="square" lIns="91440" tIns="45720" rIns="91440" bIns="45720" rtlCol="0" anchor="ctr"/>
          <a:lstStyle/>
          <a:p>
            <a:pPr algn="ctr" indent="0" marL="0">
              <a:lnSpc>
                <a:spcPct val="120000"/>
              </a:lnSpc>
              <a:buNone/>
            </a:pPr>
            <a:r>
              <a:rPr lang="en-US" sz="1800" b="1" dirty="0">
                <a:solidFill>
                  <a:srgbClr val="FFFFFF"/>
                </a:solidFill>
                <a:latin typeface="MiSans" pitchFamily="34" charset="0"/>
                <a:ea typeface="MiSans" pitchFamily="34" charset="-122"/>
                <a:cs typeface="MiSans" pitchFamily="34" charset="-120"/>
              </a:rPr>
              <a:t>Technology Stack</a:t>
            </a:r>
            <a:endParaRPr lang="en-US" sz="1600" dirty="0"/>
          </a:p>
        </p:txBody>
      </p:sp>
      <p:sp>
        <p:nvSpPr>
          <p:cNvPr id="16" name="Text 9"/>
          <p:cNvSpPr/>
          <p:nvPr/>
        </p:nvSpPr>
        <p:spPr>
          <a:xfrm>
            <a:off x="744855" y="4321175"/>
            <a:ext cx="3580130" cy="163750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We will use Python with Pandas for data manipulation, Matplotlib and Seaborn for visualization, scikit-learn for preprocessing, and LightGBM for regression. This comprehensive toolkit will support each stage of the pipeline.</a:t>
            </a:r>
            <a:endParaRPr lang="en-US" sz="1600" dirty="0"/>
          </a:p>
        </p:txBody>
      </p:sp>
      <p:sp>
        <p:nvSpPr>
          <p:cNvPr id="17" name="Text 10"/>
          <p:cNvSpPr/>
          <p:nvPr/>
        </p:nvSpPr>
        <p:spPr>
          <a:xfrm>
            <a:off x="4610735" y="3401695"/>
            <a:ext cx="3171825" cy="808990"/>
          </a:xfrm>
          <a:prstGeom prst="rect">
            <a:avLst/>
          </a:prstGeom>
          <a:noFill/>
          <a:ln/>
        </p:spPr>
        <p:txBody>
          <a:bodyPr wrap="square" lIns="91440" tIns="45720" rIns="91440" bIns="45720" rtlCol="0" anchor="ctr"/>
          <a:lstStyle/>
          <a:p>
            <a:pPr algn="ctr" indent="0" marL="0">
              <a:lnSpc>
                <a:spcPct val="120000"/>
              </a:lnSpc>
              <a:buNone/>
            </a:pPr>
            <a:r>
              <a:rPr lang="en-US" sz="1800" b="1" dirty="0">
                <a:solidFill>
                  <a:srgbClr val="FFFFFF"/>
                </a:solidFill>
                <a:latin typeface="MiSans" pitchFamily="34" charset="0"/>
                <a:ea typeface="MiSans" pitchFamily="34" charset="-122"/>
                <a:cs typeface="MiSans" pitchFamily="34" charset="-120"/>
              </a:rPr>
              <a:t>Pipeline Stages</a:t>
            </a:r>
            <a:endParaRPr lang="en-US" sz="1600" dirty="0"/>
          </a:p>
        </p:txBody>
      </p:sp>
      <p:sp>
        <p:nvSpPr>
          <p:cNvPr id="18" name="Text 11"/>
          <p:cNvSpPr/>
          <p:nvPr/>
        </p:nvSpPr>
        <p:spPr>
          <a:xfrm>
            <a:off x="4418330" y="4321175"/>
            <a:ext cx="3580130" cy="163750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The workflow includes data loading, cleaning, exploratory data analysis, feature engineering, model training with GroupKFold cross-validation, total sales forecasting, product-level disaggregation, and RMSE evaluation.</a:t>
            </a:r>
            <a:endParaRPr lang="en-US" sz="1600" dirty="0"/>
          </a:p>
        </p:txBody>
      </p:sp>
      <p:sp>
        <p:nvSpPr>
          <p:cNvPr id="19" name="Text 12"/>
          <p:cNvSpPr/>
          <p:nvPr/>
        </p:nvSpPr>
        <p:spPr>
          <a:xfrm>
            <a:off x="8239760" y="3401695"/>
            <a:ext cx="3171825" cy="808990"/>
          </a:xfrm>
          <a:prstGeom prst="rect">
            <a:avLst/>
          </a:prstGeom>
          <a:noFill/>
          <a:ln/>
        </p:spPr>
        <p:txBody>
          <a:bodyPr wrap="square" lIns="91440" tIns="45720" rIns="91440" bIns="45720" rtlCol="0" anchor="ctr"/>
          <a:lstStyle/>
          <a:p>
            <a:pPr algn="ctr" indent="0" marL="0">
              <a:lnSpc>
                <a:spcPct val="120000"/>
              </a:lnSpc>
              <a:buNone/>
            </a:pPr>
            <a:r>
              <a:rPr lang="en-US" sz="1800" b="1" dirty="0">
                <a:solidFill>
                  <a:srgbClr val="FFFFFF"/>
                </a:solidFill>
                <a:latin typeface="MiSans" pitchFamily="34" charset="0"/>
                <a:ea typeface="MiSans" pitchFamily="34" charset="-122"/>
                <a:cs typeface="MiSans" pitchFamily="34" charset="-120"/>
              </a:rPr>
              <a:t>Model Selection</a:t>
            </a:r>
            <a:endParaRPr lang="en-US" sz="1600" dirty="0"/>
          </a:p>
        </p:txBody>
      </p:sp>
      <p:sp>
        <p:nvSpPr>
          <p:cNvPr id="20" name="Text 13"/>
          <p:cNvSpPr/>
          <p:nvPr/>
        </p:nvSpPr>
        <p:spPr>
          <a:xfrm>
            <a:off x="8056880" y="4321175"/>
            <a:ext cx="3580130" cy="136445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LightGBM is chosen for its efficiency and performance in handling large datasets. It will be trained using a GroupKFold strategy to ensure robust validation and prevent temporal leakage.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EDA Insights</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02</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9-d2nf5hp8bjvh7rlivu00.jpg">    </p:cNvPr>
          <p:cNvPicPr>
            <a:picLocks noChangeAspect="1"/>
          </p:cNvPicPr>
          <p:nvPr/>
        </p:nvPicPr>
        <p:blipFill>
          <a:blip r:embed="rId1"/>
          <a:stretch>
            <a:fillRect/>
          </a:stretch>
        </p:blipFill>
        <p:spPr>
          <a:xfrm>
            <a:off x="2540" y="0"/>
            <a:ext cx="4108450" cy="6858000"/>
          </a:xfrm>
          <a:prstGeom prst="rect">
            <a:avLst/>
          </a:prstGeom>
        </p:spPr>
      </p:pic>
      <p:sp>
        <p:nvSpPr>
          <p:cNvPr id="3" name="Shape 0"/>
          <p:cNvSpPr/>
          <p:nvPr/>
        </p:nvSpPr>
        <p:spPr>
          <a:xfrm rot="10800000">
            <a:off x="4109720" y="0"/>
            <a:ext cx="2802255" cy="6346825"/>
          </a:xfrm>
          <a:prstGeom prst="rect">
            <a:avLst/>
          </a:prstGeom>
          <a:gradFill rotWithShape="1" flip="none">
            <a:gsLst>
              <a:gs pos="0">
                <a:srgbClr val="171717">
                  <a:alpha val="0"/>
                </a:srgbClr>
              </a:gs>
              <a:gs pos="21000">
                <a:srgbClr val="171717">
                  <a:alpha val="0"/>
                </a:srgbClr>
              </a:gs>
              <a:gs pos="95000">
                <a:srgbClr val="1C1C1C">
                  <a:alpha val="46000"/>
                </a:srgbClr>
              </a:gs>
              <a:gs pos="100000">
                <a:srgbClr val="1C1C1C">
                  <a:alpha val="46000"/>
                </a:srgbClr>
              </a:gs>
            </a:gsLst>
            <a:lin ang="13200000" scaled="1"/>
          </a:gradFill>
          <a:ln/>
        </p:spPr>
      </p:sp>
      <p:sp>
        <p:nvSpPr>
          <p:cNvPr id="4" name="Text 1"/>
          <p:cNvSpPr/>
          <p:nvPr/>
        </p:nvSpPr>
        <p:spPr>
          <a:xfrm rot="10800000">
            <a:off x="4109720" y="0"/>
            <a:ext cx="2802255" cy="63468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Shape 2"/>
          <p:cNvSpPr/>
          <p:nvPr/>
        </p:nvSpPr>
        <p:spPr>
          <a:xfrm rot="10800000">
            <a:off x="9544050" y="-24130"/>
            <a:ext cx="2647315" cy="6370955"/>
          </a:xfrm>
          <a:prstGeom prst="rect">
            <a:avLst/>
          </a:prstGeom>
          <a:gradFill rotWithShape="1" flip="none">
            <a:gsLst>
              <a:gs pos="0">
                <a:srgbClr val="171717">
                  <a:alpha val="0"/>
                </a:srgbClr>
              </a:gs>
              <a:gs pos="21000">
                <a:srgbClr val="171717">
                  <a:alpha val="0"/>
                </a:srgbClr>
              </a:gs>
              <a:gs pos="95000">
                <a:srgbClr val="1C1C1C">
                  <a:alpha val="46000"/>
                </a:srgbClr>
              </a:gs>
              <a:gs pos="100000">
                <a:srgbClr val="1C1C1C">
                  <a:alpha val="46000"/>
                </a:srgbClr>
              </a:gs>
            </a:gsLst>
            <a:lin ang="13200000" scaled="1"/>
          </a:gradFill>
          <a:ln/>
        </p:spPr>
      </p:sp>
      <p:sp>
        <p:nvSpPr>
          <p:cNvPr id="6" name="Text 3"/>
          <p:cNvSpPr/>
          <p:nvPr/>
        </p:nvSpPr>
        <p:spPr>
          <a:xfrm rot="10800000">
            <a:off x="9544050" y="-24130"/>
            <a:ext cx="2647315" cy="63709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a:off x="6911975" y="12700"/>
            <a:ext cx="2633980" cy="6334125"/>
          </a:xfrm>
          <a:prstGeom prst="rect">
            <a:avLst/>
          </a:prstGeom>
          <a:solidFill>
            <a:srgbClr val="1C1C1C"/>
          </a:solidFill>
          <a:ln/>
        </p:spPr>
      </p:sp>
      <p:sp>
        <p:nvSpPr>
          <p:cNvPr id="8" name="Text 5"/>
          <p:cNvSpPr/>
          <p:nvPr/>
        </p:nvSpPr>
        <p:spPr>
          <a:xfrm>
            <a:off x="6911975" y="12700"/>
            <a:ext cx="2633980" cy="63341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6"/>
          <p:cNvSpPr/>
          <p:nvPr/>
        </p:nvSpPr>
        <p:spPr>
          <a:xfrm rot="5400000">
            <a:off x="6036945" y="-6035040"/>
            <a:ext cx="147955" cy="12231370"/>
          </a:xfrm>
          <a:prstGeom prst="rect">
            <a:avLst/>
          </a:prstGeom>
          <a:solidFill>
            <a:srgbClr val="1C1C1C"/>
          </a:solidFill>
          <a:ln/>
        </p:spPr>
      </p:sp>
      <p:sp>
        <p:nvSpPr>
          <p:cNvPr id="10" name="Text 7"/>
          <p:cNvSpPr/>
          <p:nvPr/>
        </p:nvSpPr>
        <p:spPr>
          <a:xfrm rot="5400000">
            <a:off x="6036945" y="-6035040"/>
            <a:ext cx="147955" cy="1223137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8"/>
          <p:cNvSpPr/>
          <p:nvPr/>
        </p:nvSpPr>
        <p:spPr>
          <a:xfrm>
            <a:off x="4114800" y="37465"/>
            <a:ext cx="0" cy="6872605"/>
          </a:xfrm>
          <a:prstGeom prst="line">
            <a:avLst/>
          </a:prstGeom>
          <a:noFill/>
          <a:ln w="19050">
            <a:solidFill>
              <a:srgbClr val="000000"/>
            </a:solidFill>
            <a:prstDash val="solid"/>
            <a:headEnd type="none"/>
            <a:tailEnd type="none"/>
          </a:ln>
        </p:spPr>
      </p:sp>
      <p:sp>
        <p:nvSpPr>
          <p:cNvPr id="12" name="Text 9"/>
          <p:cNvSpPr/>
          <p:nvPr/>
        </p:nvSpPr>
        <p:spPr>
          <a:xfrm>
            <a:off x="369570" y="739775"/>
            <a:ext cx="3452495" cy="898525"/>
          </a:xfrm>
          <a:prstGeom prst="rect">
            <a:avLst/>
          </a:prstGeom>
          <a:noFill/>
          <a:ln/>
        </p:spPr>
        <p:txBody>
          <a:bodyPr wrap="square" lIns="91440" tIns="45720" rIns="91440" bIns="45720" rtlCol="0" anchor="t"/>
          <a:lstStyle/>
          <a:p>
            <a:pPr algn="r" indent="0" marL="0">
              <a:lnSpc>
                <a:spcPct val="120000"/>
              </a:lnSpc>
              <a:buNone/>
            </a:pPr>
            <a:r>
              <a:rPr lang="en-US" sz="3200" dirty="0">
                <a:solidFill>
                  <a:srgbClr val="000000"/>
                </a:solidFill>
                <a:latin typeface="MiSans" pitchFamily="34" charset="0"/>
                <a:ea typeface="MiSans" pitchFamily="34" charset="-122"/>
                <a:cs typeface="MiSans" pitchFamily="34" charset="-120"/>
              </a:rPr>
              <a:t>Sales Trend and Seasonality</a:t>
            </a:r>
            <a:endParaRPr lang="en-US" sz="1600" dirty="0"/>
          </a:p>
        </p:txBody>
      </p:sp>
      <p:sp>
        <p:nvSpPr>
          <p:cNvPr id="13" name="Shape 10"/>
          <p:cNvSpPr/>
          <p:nvPr/>
        </p:nvSpPr>
        <p:spPr>
          <a:xfrm>
            <a:off x="3967480" y="6336665"/>
            <a:ext cx="9177655" cy="1905"/>
          </a:xfrm>
          <a:prstGeom prst="line">
            <a:avLst/>
          </a:prstGeom>
          <a:noFill/>
          <a:ln w="19050">
            <a:solidFill>
              <a:srgbClr val="0D0D0D"/>
            </a:solidFill>
            <a:prstDash val="solid"/>
            <a:headEnd type="none"/>
            <a:tailEnd type="none"/>
          </a:ln>
        </p:spPr>
      </p:sp>
      <p:pic>
        <p:nvPicPr>
          <p:cNvPr id="14" name="Image 1" descr="https://kimi-img.moonshot.cn/pub/slides/slides_tmpl/image/25-08-27-19:57:58-d2nf5hh8bjvh7rlivts0.png">    </p:cNvPr>
          <p:cNvPicPr>
            <a:picLocks noChangeAspect="1"/>
          </p:cNvPicPr>
          <p:nvPr/>
        </p:nvPicPr>
        <p:blipFill>
          <a:blip r:embed="rId2"/>
          <a:stretch>
            <a:fillRect/>
          </a:stretch>
        </p:blipFill>
        <p:spPr>
          <a:xfrm>
            <a:off x="4460240" y="506095"/>
            <a:ext cx="7430770" cy="1682750"/>
          </a:xfrm>
          <a:prstGeom prst="rect">
            <a:avLst/>
          </a:prstGeom>
        </p:spPr>
      </p:pic>
      <p:sp>
        <p:nvSpPr>
          <p:cNvPr id="15" name="Text 11"/>
          <p:cNvSpPr/>
          <p:nvPr/>
        </p:nvSpPr>
        <p:spPr>
          <a:xfrm>
            <a:off x="4302760" y="2922270"/>
            <a:ext cx="265684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Monthly Aggregation</a:t>
            </a:r>
            <a:endParaRPr lang="en-US" sz="1600" dirty="0"/>
          </a:p>
        </p:txBody>
      </p:sp>
      <p:sp>
        <p:nvSpPr>
          <p:cNvPr id="16" name="Text 12"/>
          <p:cNvSpPr/>
          <p:nvPr/>
        </p:nvSpPr>
        <p:spPr>
          <a:xfrm>
            <a:off x="4337050" y="3616960"/>
            <a:ext cx="2489200" cy="2183209"/>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Monthly aggregation of sales data reveals a steady upward trend and clear yearly seasonality. This indicates consistent growth and predictable peaks and troughs throughout the year.</a:t>
            </a:r>
            <a:endParaRPr lang="en-US" sz="1600" dirty="0"/>
          </a:p>
        </p:txBody>
      </p:sp>
      <p:sp>
        <p:nvSpPr>
          <p:cNvPr id="17" name="Text 13"/>
          <p:cNvSpPr/>
          <p:nvPr/>
        </p:nvSpPr>
        <p:spPr>
          <a:xfrm>
            <a:off x="6939280" y="2922270"/>
            <a:ext cx="265684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2020 Deviation</a:t>
            </a:r>
            <a:endParaRPr lang="en-US" sz="1600" dirty="0"/>
          </a:p>
        </p:txBody>
      </p:sp>
      <p:sp>
        <p:nvSpPr>
          <p:cNvPr id="18" name="Text 14"/>
          <p:cNvSpPr/>
          <p:nvPr/>
        </p:nvSpPr>
        <p:spPr>
          <a:xfrm>
            <a:off x="6973570" y="3616960"/>
            <a:ext cx="2489200" cy="2183209"/>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The year 2020 shows a deviation from the norm, with higher mid-year peaks likely driven by pandemic lockdowns. This anomaly highlights the need for careful handling of such periods in the model.</a:t>
            </a:r>
            <a:endParaRPr lang="en-US" sz="1600" dirty="0"/>
          </a:p>
        </p:txBody>
      </p:sp>
      <p:sp>
        <p:nvSpPr>
          <p:cNvPr id="19" name="Text 15"/>
          <p:cNvSpPr/>
          <p:nvPr/>
        </p:nvSpPr>
        <p:spPr>
          <a:xfrm>
            <a:off x="9526905" y="2922270"/>
            <a:ext cx="265684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Rolling Means</a:t>
            </a:r>
            <a:endParaRPr lang="en-US" sz="1600" dirty="0"/>
          </a:p>
        </p:txBody>
      </p:sp>
      <p:sp>
        <p:nvSpPr>
          <p:cNvPr id="20" name="Text 16"/>
          <p:cNvSpPr/>
          <p:nvPr/>
        </p:nvSpPr>
        <p:spPr>
          <a:xfrm>
            <a:off x="9561195" y="3616960"/>
            <a:ext cx="2489200" cy="1910358"/>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Calculating 7-day and 30-day rolling means helps smooth out weekly noise and highlights long-term trends. This provides a clearer picture of the underlying sales patterns.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525" y="-22860"/>
            <a:ext cx="12195810" cy="6880860"/>
          </a:xfrm>
          <a:prstGeom prst="rect">
            <a:avLst/>
          </a:prstGeom>
          <a:gradFill rotWithShape="1" flip="none">
            <a:gsLst>
              <a:gs pos="0">
                <a:srgbClr val="000000"/>
              </a:gs>
              <a:gs pos="100000">
                <a:srgbClr val="262626"/>
              </a:gs>
            </a:gsLst>
            <a:lin ang="5400000" scaled="1"/>
          </a:gradFill>
          <a:ln/>
        </p:spPr>
      </p:sp>
      <p:sp>
        <p:nvSpPr>
          <p:cNvPr id="3" name="Text 1"/>
          <p:cNvSpPr/>
          <p:nvPr/>
        </p:nvSpPr>
        <p:spPr>
          <a:xfrm>
            <a:off x="-9525" y="-2286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10160" y="-21590"/>
            <a:ext cx="12201525" cy="481965"/>
          </a:xfrm>
          <a:prstGeom prst="rect">
            <a:avLst/>
          </a:prstGeom>
          <a:solidFill>
            <a:srgbClr val="FFFFFF"/>
          </a:solidFill>
          <a:ln/>
        </p:spPr>
      </p:sp>
      <p:sp>
        <p:nvSpPr>
          <p:cNvPr id="5" name="Text 3"/>
          <p:cNvSpPr/>
          <p:nvPr/>
        </p:nvSpPr>
        <p:spPr>
          <a:xfrm>
            <a:off x="-10160" y="-21590"/>
            <a:ext cx="12201525" cy="48196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3734435" y="459740"/>
            <a:ext cx="4574540" cy="5824855"/>
          </a:xfrm>
          <a:prstGeom prst="rect">
            <a:avLst/>
          </a:prstGeom>
          <a:solidFill>
            <a:srgbClr val="FFFFFF"/>
          </a:solidFill>
          <a:ln w="19050">
            <a:solidFill>
              <a:srgbClr val="000000"/>
            </a:solidFill>
            <a:prstDash val="solid"/>
          </a:ln>
        </p:spPr>
      </p:sp>
      <p:sp>
        <p:nvSpPr>
          <p:cNvPr id="7" name="Text 5"/>
          <p:cNvSpPr/>
          <p:nvPr/>
        </p:nvSpPr>
        <p:spPr>
          <a:xfrm>
            <a:off x="3734435" y="459740"/>
            <a:ext cx="4574540" cy="58248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8680450" y="2489835"/>
            <a:ext cx="3286125" cy="0"/>
          </a:xfrm>
          <a:prstGeom prst="line">
            <a:avLst/>
          </a:prstGeom>
          <a:noFill/>
          <a:ln w="3175">
            <a:gradFill rotWithShape="1" flip="none">
              <a:gsLst>
                <a:gs pos="0">
                  <a:srgbClr val="000000"/>
                </a:gs>
                <a:gs pos="53000">
                  <a:srgbClr val="595959"/>
                </a:gs>
                <a:gs pos="100000">
                  <a:srgbClr val="000000"/>
                </a:gs>
              </a:gsLst>
              <a:lin ang="10800000" scaled="1"/>
            </a:gradFill>
            <a:prstDash val="solid"/>
            <a:headEnd type="none"/>
            <a:tailEnd type="none"/>
          </a:ln>
        </p:spPr>
      </p:sp>
      <p:sp>
        <p:nvSpPr>
          <p:cNvPr id="9" name="Shape 7"/>
          <p:cNvSpPr/>
          <p:nvPr/>
        </p:nvSpPr>
        <p:spPr>
          <a:xfrm>
            <a:off x="281305" y="2495550"/>
            <a:ext cx="3099435" cy="7620"/>
          </a:xfrm>
          <a:prstGeom prst="line">
            <a:avLst/>
          </a:prstGeom>
          <a:noFill/>
          <a:ln w="3175">
            <a:gradFill rotWithShape="1" flip="none">
              <a:gsLst>
                <a:gs pos="0">
                  <a:srgbClr val="000000"/>
                </a:gs>
                <a:gs pos="53000">
                  <a:srgbClr val="595959"/>
                </a:gs>
                <a:gs pos="100000">
                  <a:srgbClr val="000000"/>
                </a:gs>
              </a:gsLst>
              <a:lin ang="10800000" scaled="1"/>
            </a:gradFill>
            <a:prstDash val="solid"/>
            <a:headEnd type="none"/>
            <a:tailEnd type="none"/>
          </a:ln>
        </p:spPr>
      </p:sp>
      <p:sp>
        <p:nvSpPr>
          <p:cNvPr id="10" name="Text 8"/>
          <p:cNvSpPr/>
          <p:nvPr/>
        </p:nvSpPr>
        <p:spPr>
          <a:xfrm>
            <a:off x="4490085" y="1544320"/>
            <a:ext cx="3004820" cy="134620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000000"/>
                </a:solidFill>
                <a:latin typeface="MiSans" pitchFamily="34" charset="0"/>
                <a:ea typeface="MiSans" pitchFamily="34" charset="-122"/>
                <a:cs typeface="MiSans" pitchFamily="34" charset="-120"/>
              </a:rPr>
              <a:t>Country and Product Patterns</a:t>
            </a:r>
            <a:endParaRPr lang="en-US" sz="1600" dirty="0"/>
          </a:p>
        </p:txBody>
      </p:sp>
      <p:pic>
        <p:nvPicPr>
          <p:cNvPr id="11" name="Image 0" descr="https://kimi-img.moonshot.cn/pub/slides/slides_tmpl/image/25-08-27-19:57:56-d2nf5h18bjvh7rlivtl0.png">    </p:cNvPr>
          <p:cNvPicPr>
            <a:picLocks noChangeAspect="1"/>
          </p:cNvPicPr>
          <p:nvPr/>
        </p:nvPicPr>
        <p:blipFill>
          <a:blip r:embed="rId1"/>
          <a:srcRect l="0" r="0" t="5611" b="0"/>
          <a:stretch/>
        </p:blipFill>
        <p:spPr>
          <a:xfrm>
            <a:off x="3736340" y="459740"/>
            <a:ext cx="4578350" cy="6398260"/>
          </a:xfrm>
          <a:prstGeom prst="rect">
            <a:avLst/>
          </a:prstGeom>
        </p:spPr>
      </p:pic>
      <p:pic>
        <p:nvPicPr>
          <p:cNvPr id="12" name="Image 1" descr="https://kimi-img.moonshot.cn/pub/slides/slides_tmpl/image/25-08-27-19:57:56-d2nf5h18bjvh7rlivtig.png">    </p:cNvPr>
          <p:cNvPicPr>
            <a:picLocks noChangeAspect="1"/>
          </p:cNvPicPr>
          <p:nvPr/>
        </p:nvPicPr>
        <p:blipFill>
          <a:blip r:embed="rId2"/>
          <a:stretch>
            <a:fillRect/>
          </a:stretch>
        </p:blipFill>
        <p:spPr>
          <a:xfrm>
            <a:off x="281305" y="1218565"/>
            <a:ext cx="585470" cy="396240"/>
          </a:xfrm>
          <a:prstGeom prst="rect">
            <a:avLst/>
          </a:prstGeom>
        </p:spPr>
      </p:pic>
      <p:pic>
        <p:nvPicPr>
          <p:cNvPr id="13" name="Image 2" descr="https://kimi-img.moonshot.cn/pub/slides/slides_tmpl/image/25-08-27-19:57:56-d2nf5h18bjvh7rlivtj0.png">    </p:cNvPr>
          <p:cNvPicPr>
            <a:picLocks noChangeAspect="1"/>
          </p:cNvPicPr>
          <p:nvPr/>
        </p:nvPicPr>
        <p:blipFill>
          <a:blip r:embed="rId3"/>
          <a:stretch>
            <a:fillRect/>
          </a:stretch>
        </p:blipFill>
        <p:spPr>
          <a:xfrm>
            <a:off x="8680450" y="1212850"/>
            <a:ext cx="585470" cy="396240"/>
          </a:xfrm>
          <a:prstGeom prst="rect">
            <a:avLst/>
          </a:prstGeom>
        </p:spPr>
      </p:pic>
      <p:sp>
        <p:nvSpPr>
          <p:cNvPr id="14" name="Text 9"/>
          <p:cNvSpPr/>
          <p:nvPr/>
        </p:nvSpPr>
        <p:spPr>
          <a:xfrm>
            <a:off x="281305" y="1615440"/>
            <a:ext cx="2976245" cy="80899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Country Sales</a:t>
            </a:r>
            <a:endParaRPr lang="en-US" sz="1600" dirty="0"/>
          </a:p>
        </p:txBody>
      </p:sp>
      <p:sp>
        <p:nvSpPr>
          <p:cNvPr id="15" name="Text 10"/>
          <p:cNvSpPr/>
          <p:nvPr/>
        </p:nvSpPr>
        <p:spPr>
          <a:xfrm>
            <a:off x="281305" y="2839720"/>
            <a:ext cx="2877185" cy="163750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Argentina leads in sales volume, followed by Brazil, Canada, Mexico, and the United States. This indicates varying market demand and potential regional preferences.</a:t>
            </a:r>
            <a:endParaRPr lang="en-US" sz="1600" dirty="0"/>
          </a:p>
        </p:txBody>
      </p:sp>
      <p:sp>
        <p:nvSpPr>
          <p:cNvPr id="16" name="Text 11"/>
          <p:cNvSpPr/>
          <p:nvPr/>
        </p:nvSpPr>
        <p:spPr>
          <a:xfrm>
            <a:off x="8680450" y="1609725"/>
            <a:ext cx="3221990" cy="80899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Product Sales</a:t>
            </a:r>
            <a:endParaRPr lang="en-US" sz="1600" dirty="0"/>
          </a:p>
        </p:txBody>
      </p:sp>
      <p:sp>
        <p:nvSpPr>
          <p:cNvPr id="17" name="Text 12"/>
          <p:cNvSpPr/>
          <p:nvPr/>
        </p:nvSpPr>
        <p:spPr>
          <a:xfrm>
            <a:off x="8680450" y="2834005"/>
            <a:ext cx="3099435" cy="136445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Product sales are relatively balanced, with a slight edge to the 'Using LLMs to Improve Your Coding' course. This suggests a well-diversified product portfolio.</a:t>
            </a: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Sales Forecasting Pipeline</dc:title>
  <dc:subject>Retail Sales Forecasting Pipeline</dc:subject>
  <dc:creator>Kimi</dc:creator>
  <cp:lastModifiedBy>Kimi</cp:lastModifiedBy>
  <cp:revision>1</cp:revision>
  <dcterms:created xsi:type="dcterms:W3CDTF">2025-09-15T20:01:34Z</dcterms:created>
  <dcterms:modified xsi:type="dcterms:W3CDTF">2025-09-15T20:01:34Z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{"Label":"Retail Sales Forecasting Pipeline","ContentProducer":"001191110108MACG2KBH8F10000","ProduceID":"d3470abua3dcphmai9qg","ReservedCode1":"","ContentPropagator":"001191110108MACG2KBH8F20000","PropagateID":"d3470abua3dcphmai9qg","ReservedCode2":""}</vt:lpwstr>
  </property>
</Properties>
</file>